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58" r:id="rId6"/>
    <p:sldId id="270" r:id="rId7"/>
    <p:sldId id="260" r:id="rId8"/>
    <p:sldId id="261" r:id="rId9"/>
    <p:sldId id="262" r:id="rId10"/>
    <p:sldId id="263" r:id="rId11"/>
    <p:sldId id="265" r:id="rId12"/>
    <p:sldId id="267" r:id="rId13"/>
    <p:sldId id="271" r:id="rId14"/>
    <p:sldId id="266" r:id="rId15"/>
    <p:sldId id="272" r:id="rId16"/>
    <p:sldId id="273" r:id="rId17"/>
    <p:sldId id="275" r:id="rId18"/>
    <p:sldId id="274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20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5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4.emf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3.png"/><Relationship Id="rId7" Type="http://schemas.openxmlformats.org/officeDocument/2006/relationships/image" Target="../media/image42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F868FFF-BB48-435F-8ABA-465F33B81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Bayesian vs. Frequentism</a:t>
            </a:r>
            <a:endParaRPr lang="en-US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B077843-7677-47DC-A64E-020F9F45A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for experimentalists</a:t>
            </a:r>
          </a:p>
        </p:txBody>
      </p:sp>
    </p:spTree>
    <p:extLst>
      <p:ext uri="{BB962C8B-B14F-4D97-AF65-F5344CB8AC3E}">
        <p14:creationId xmlns:p14="http://schemas.microsoft.com/office/powerpoint/2010/main" val="3679781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Frequentism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6958943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943" y="1638011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1114B7AB-3FD0-4115-8CAF-2D0AEE7920CF}"/>
                  </a:ext>
                </a:extLst>
              </p:cNvPr>
              <p:cNvSpPr/>
              <p:nvPr/>
            </p:nvSpPr>
            <p:spPr>
              <a:xfrm>
                <a:off x="3575944" y="4008863"/>
                <a:ext cx="1398011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1114B7AB-3FD0-4115-8CAF-2D0AEE792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44" y="4008863"/>
                <a:ext cx="1398011" cy="630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/>
              <p:nvPr/>
            </p:nvSpPr>
            <p:spPr>
              <a:xfrm>
                <a:off x="3654107" y="5302424"/>
                <a:ext cx="124168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sv-SE" sz="4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07" y="5302424"/>
                <a:ext cx="124168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ruta 9">
            <a:extLst>
              <a:ext uri="{FF2B5EF4-FFF2-40B4-BE49-F238E27FC236}">
                <a16:creationId xmlns:a16="http://schemas.microsoft.com/office/drawing/2014/main" id="{EC3BC155-10E3-4B27-9E63-73861869658E}"/>
              </a:ext>
            </a:extLst>
          </p:cNvPr>
          <p:cNvSpPr txBox="1"/>
          <p:nvPr/>
        </p:nvSpPr>
        <p:spPr>
          <a:xfrm>
            <a:off x="5372368" y="4085807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Estimator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C09A586-25E0-4FEC-9DEB-C7959E9D19E0}"/>
              </a:ext>
            </a:extLst>
          </p:cNvPr>
          <p:cNvSpPr txBox="1"/>
          <p:nvPr/>
        </p:nvSpPr>
        <p:spPr>
          <a:xfrm>
            <a:off x="8006710" y="5436772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confidence interval</a:t>
            </a:r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866C5D66-0923-4C92-B841-898DC74708C2}"/>
              </a:ext>
            </a:extLst>
          </p:cNvPr>
          <p:cNvSpPr txBox="1"/>
          <p:nvPr/>
        </p:nvSpPr>
        <p:spPr>
          <a:xfrm>
            <a:off x="7953124" y="5436772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100 % confidence interval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229DAC2-9D74-4A73-BD51-FFECBCC363F9}"/>
              </a:ext>
            </a:extLst>
          </p:cNvPr>
          <p:cNvSpPr txBox="1"/>
          <p:nvPr/>
        </p:nvSpPr>
        <p:spPr>
          <a:xfrm>
            <a:off x="1838464" y="6016209"/>
            <a:ext cx="6114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Are we certain the bottle will never stand up?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49B65175-6061-4ACA-BE2D-66723E8D8E04}"/>
                  </a:ext>
                </a:extLst>
              </p:cNvPr>
              <p:cNvSpPr/>
              <p:nvPr/>
            </p:nvSpPr>
            <p:spPr>
              <a:xfrm>
                <a:off x="3575944" y="3828466"/>
                <a:ext cx="1489126" cy="1011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49B65175-6061-4ACA-BE2D-66723E8D8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944" y="3828466"/>
                <a:ext cx="1489126" cy="10113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ruta 14">
                <a:extLst>
                  <a:ext uri="{FF2B5EF4-FFF2-40B4-BE49-F238E27FC236}">
                    <a16:creationId xmlns:a16="http://schemas.microsoft.com/office/drawing/2014/main" id="{028FB290-0517-4532-8E02-CE26EB6B1FC7}"/>
                  </a:ext>
                </a:extLst>
              </p:cNvPr>
              <p:cNvSpPr txBox="1"/>
              <p:nvPr/>
            </p:nvSpPr>
            <p:spPr>
              <a:xfrm>
                <a:off x="1784878" y="4949830"/>
                <a:ext cx="6088270" cy="1260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sv-SE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sv-SE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v-SE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rad>
                          <m:acc>
                            <m:accPr>
                              <m:chr m:val="̂"/>
                              <m:ctrlPr>
                                <a:rPr lang="sv-SE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sv-SE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5" name="textruta 14">
                <a:extLst>
                  <a:ext uri="{FF2B5EF4-FFF2-40B4-BE49-F238E27FC236}">
                    <a16:creationId xmlns:a16="http://schemas.microsoft.com/office/drawing/2014/main" id="{028FB290-0517-4532-8E02-CE26EB6B1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78" y="4949830"/>
                <a:ext cx="6088270" cy="12600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ruta 15">
                <a:extLst>
                  <a:ext uri="{FF2B5EF4-FFF2-40B4-BE49-F238E27FC236}">
                    <a16:creationId xmlns:a16="http://schemas.microsoft.com/office/drawing/2014/main" id="{397E2847-BAB8-4ECD-8E63-361DFB26E473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6" name="textruta 15">
                <a:extLst>
                  <a:ext uri="{FF2B5EF4-FFF2-40B4-BE49-F238E27FC236}">
                    <a16:creationId xmlns:a16="http://schemas.microsoft.com/office/drawing/2014/main" id="{397E2847-BAB8-4ECD-8E63-361DFB26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20AD76CB-A71B-4029-B92C-2CA9C350B858}"/>
                  </a:ext>
                </a:extLst>
              </p:cNvPr>
              <p:cNvSpPr txBox="1"/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20AD76CB-A71B-4029-B92C-2CA9C350B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84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3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ruta 11">
            <a:extLst>
              <a:ext uri="{FF2B5EF4-FFF2-40B4-BE49-F238E27FC236}">
                <a16:creationId xmlns:a16="http://schemas.microsoft.com/office/drawing/2014/main" id="{415F6807-2707-4EA6-8ADC-ABED7E6FB81D}"/>
              </a:ext>
            </a:extLst>
          </p:cNvPr>
          <p:cNvSpPr txBox="1"/>
          <p:nvPr/>
        </p:nvSpPr>
        <p:spPr>
          <a:xfrm>
            <a:off x="3900531" y="3529470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prior?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E0C7690E-84F4-46A1-87E8-79628E59C18B}"/>
              </a:ext>
            </a:extLst>
          </p:cNvPr>
          <p:cNvSpPr txBox="1"/>
          <p:nvPr/>
        </p:nvSpPr>
        <p:spPr>
          <a:xfrm>
            <a:off x="3900531" y="4006524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Uninformative: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076D0CC3-0D88-4138-BD5D-E885667034A9}"/>
                  </a:ext>
                </a:extLst>
              </p:cNvPr>
              <p:cNvSpPr/>
              <p:nvPr/>
            </p:nvSpPr>
            <p:spPr>
              <a:xfrm>
                <a:off x="3180543" y="5069248"/>
                <a:ext cx="4243534" cy="13025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076D0CC3-0D88-4138-BD5D-E88566703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43" y="5069248"/>
                <a:ext cx="4243534" cy="13025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arold Jeffreys, Sir.jpg">
            <a:extLst>
              <a:ext uri="{FF2B5EF4-FFF2-40B4-BE49-F238E27FC236}">
                <a16:creationId xmlns:a16="http://schemas.microsoft.com/office/drawing/2014/main" id="{66C3B5FE-D44B-40AF-8342-C163858C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6" y="4589376"/>
            <a:ext cx="1674650" cy="21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eta distribution">
            <a:extLst>
              <a:ext uri="{FF2B5EF4-FFF2-40B4-BE49-F238E27FC236}">
                <a16:creationId xmlns:a16="http://schemas.microsoft.com/office/drawing/2014/main" id="{A651ACC8-FC6E-4212-80A8-1CE39968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04" y="3844941"/>
            <a:ext cx="3879908" cy="29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B156867B-08BD-4559-88BF-184FA858C0C9}"/>
              </a:ext>
            </a:extLst>
          </p:cNvPr>
          <p:cNvSpPr txBox="1"/>
          <p:nvPr/>
        </p:nvSpPr>
        <p:spPr>
          <a:xfrm>
            <a:off x="3449998" y="4724613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Jeffery prior</a:t>
            </a:r>
          </a:p>
        </p:txBody>
      </p:sp>
    </p:spTree>
    <p:extLst>
      <p:ext uri="{BB962C8B-B14F-4D97-AF65-F5344CB8AC3E}">
        <p14:creationId xmlns:p14="http://schemas.microsoft.com/office/powerpoint/2010/main" val="174854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ruta 9">
            <a:extLst>
              <a:ext uri="{FF2B5EF4-FFF2-40B4-BE49-F238E27FC236}">
                <a16:creationId xmlns:a16="http://schemas.microsoft.com/office/drawing/2014/main" id="{EC3BC155-10E3-4B27-9E63-73861869658E}"/>
              </a:ext>
            </a:extLst>
          </p:cNvPr>
          <p:cNvSpPr txBox="1"/>
          <p:nvPr/>
        </p:nvSpPr>
        <p:spPr>
          <a:xfrm>
            <a:off x="1362699" y="4266202"/>
            <a:ext cx="1309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Prior: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C09A586-25E0-4FEC-9DEB-C7959E9D19E0}"/>
              </a:ext>
            </a:extLst>
          </p:cNvPr>
          <p:cNvSpPr txBox="1"/>
          <p:nvPr/>
        </p:nvSpPr>
        <p:spPr>
          <a:xfrm>
            <a:off x="8006711" y="5302424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credibility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F4FBEC20-D63A-4D9B-8C1A-82EDC103F658}"/>
                  </a:ext>
                </a:extLst>
              </p:cNvPr>
              <p:cNvSpPr/>
              <p:nvPr/>
            </p:nvSpPr>
            <p:spPr>
              <a:xfrm>
                <a:off x="2162326" y="3996264"/>
                <a:ext cx="3020186" cy="956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3" name="Rektangel 12">
                <a:extLst>
                  <a:ext uri="{FF2B5EF4-FFF2-40B4-BE49-F238E27FC236}">
                    <a16:creationId xmlns:a16="http://schemas.microsoft.com/office/drawing/2014/main" id="{F4FBEC20-D63A-4D9B-8C1A-82EDC103F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26" y="3996264"/>
                <a:ext cx="3020186" cy="956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ruta 13">
            <a:extLst>
              <a:ext uri="{FF2B5EF4-FFF2-40B4-BE49-F238E27FC236}">
                <a16:creationId xmlns:a16="http://schemas.microsoft.com/office/drawing/2014/main" id="{8CDD1933-70BD-4407-AB1D-046B8F0715F9}"/>
              </a:ext>
            </a:extLst>
          </p:cNvPr>
          <p:cNvSpPr txBox="1"/>
          <p:nvPr/>
        </p:nvSpPr>
        <p:spPr>
          <a:xfrm>
            <a:off x="6096000" y="4259807"/>
            <a:ext cx="1678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FE3765FB-A4BC-4933-AB9A-2ED9328E352E}"/>
                  </a:ext>
                </a:extLst>
              </p:cNvPr>
              <p:cNvSpPr/>
              <p:nvPr/>
            </p:nvSpPr>
            <p:spPr>
              <a:xfrm>
                <a:off x="7565541" y="3996264"/>
                <a:ext cx="4626459" cy="956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5" name="Rektangel 14">
                <a:extLst>
                  <a:ext uri="{FF2B5EF4-FFF2-40B4-BE49-F238E27FC236}">
                    <a16:creationId xmlns:a16="http://schemas.microsoft.com/office/drawing/2014/main" id="{FE3765FB-A4BC-4933-AB9A-2ED9328E3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1" y="3996264"/>
                <a:ext cx="4626459" cy="9567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Image result for beta distribution">
            <a:extLst>
              <a:ext uri="{FF2B5EF4-FFF2-40B4-BE49-F238E27FC236}">
                <a16:creationId xmlns:a16="http://schemas.microsoft.com/office/drawing/2014/main" id="{A637566D-599D-4A87-9D59-4DA94CD7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088" y="5080403"/>
            <a:ext cx="2564855" cy="17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Rak koppling 11">
            <a:extLst>
              <a:ext uri="{FF2B5EF4-FFF2-40B4-BE49-F238E27FC236}">
                <a16:creationId xmlns:a16="http://schemas.microsoft.com/office/drawing/2014/main" id="{8F67382B-ED80-43D9-86B4-E07FF1ECDFCC}"/>
              </a:ext>
            </a:extLst>
          </p:cNvPr>
          <p:cNvCxnSpPr>
            <a:cxnSpLocks/>
          </p:cNvCxnSpPr>
          <p:nvPr/>
        </p:nvCxnSpPr>
        <p:spPr>
          <a:xfrm>
            <a:off x="3455469" y="5197642"/>
            <a:ext cx="0" cy="1357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27A68281-2BE2-410C-AB00-0163136B24A8}"/>
              </a:ext>
            </a:extLst>
          </p:cNvPr>
          <p:cNvCxnSpPr>
            <a:cxnSpLocks/>
          </p:cNvCxnSpPr>
          <p:nvPr/>
        </p:nvCxnSpPr>
        <p:spPr>
          <a:xfrm>
            <a:off x="4853989" y="5197642"/>
            <a:ext cx="0" cy="13571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51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6958943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943" y="1638011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/>
              <p:nvPr/>
            </p:nvSpPr>
            <p:spPr>
              <a:xfrm>
                <a:off x="3278722" y="5292462"/>
                <a:ext cx="248241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sv-SE" sz="4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sv-SE" sz="4000" b="0" i="1" smtClean="0">
                              <a:latin typeface="Cambria Math" panose="02040503050406030204" pitchFamily="18" charset="0"/>
                            </a:rPr>
                            <m:t>.0615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22" y="5292462"/>
                <a:ext cx="248241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ruta 10">
            <a:extLst>
              <a:ext uri="{FF2B5EF4-FFF2-40B4-BE49-F238E27FC236}">
                <a16:creationId xmlns:a16="http://schemas.microsoft.com/office/drawing/2014/main" id="{CC09A586-25E0-4FEC-9DEB-C7959E9D19E0}"/>
              </a:ext>
            </a:extLst>
          </p:cNvPr>
          <p:cNvSpPr txBox="1"/>
          <p:nvPr/>
        </p:nvSpPr>
        <p:spPr>
          <a:xfrm>
            <a:off x="8006710" y="5436772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credibility interval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3229DAC2-9D74-4A73-BD51-FFECBCC363F9}"/>
              </a:ext>
            </a:extLst>
          </p:cNvPr>
          <p:cNvSpPr txBox="1"/>
          <p:nvPr/>
        </p:nvSpPr>
        <p:spPr>
          <a:xfrm>
            <a:off x="2244980" y="6064634"/>
            <a:ext cx="61146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Existence of uncertainty!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ruta 15">
                <a:extLst>
                  <a:ext uri="{FF2B5EF4-FFF2-40B4-BE49-F238E27FC236}">
                    <a16:creationId xmlns:a16="http://schemas.microsoft.com/office/drawing/2014/main" id="{397E2847-BAB8-4ECD-8E63-361DFB26E473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6" name="textruta 15">
                <a:extLst>
                  <a:ext uri="{FF2B5EF4-FFF2-40B4-BE49-F238E27FC236}">
                    <a16:creationId xmlns:a16="http://schemas.microsoft.com/office/drawing/2014/main" id="{397E2847-BAB8-4ECD-8E63-361DFB26E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20AD76CB-A71B-4029-B92C-2CA9C350B858}"/>
                  </a:ext>
                </a:extLst>
              </p:cNvPr>
              <p:cNvSpPr txBox="1"/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20AD76CB-A71B-4029-B92C-2CA9C350B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ruta 17">
            <a:extLst>
              <a:ext uri="{FF2B5EF4-FFF2-40B4-BE49-F238E27FC236}">
                <a16:creationId xmlns:a16="http://schemas.microsoft.com/office/drawing/2014/main" id="{FD0417B1-382F-47BD-9919-62591FB92651}"/>
              </a:ext>
            </a:extLst>
          </p:cNvPr>
          <p:cNvSpPr txBox="1"/>
          <p:nvPr/>
        </p:nvSpPr>
        <p:spPr>
          <a:xfrm>
            <a:off x="1362699" y="4266202"/>
            <a:ext cx="13091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F3547A6F-9BEB-4F95-A4CB-1938834CE66C}"/>
                  </a:ext>
                </a:extLst>
              </p:cNvPr>
              <p:cNvSpPr/>
              <p:nvPr/>
            </p:nvSpPr>
            <p:spPr>
              <a:xfrm>
                <a:off x="2162326" y="3996264"/>
                <a:ext cx="3020186" cy="956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F3547A6F-9BEB-4F95-A4CB-1938834CE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326" y="3996264"/>
                <a:ext cx="3020186" cy="956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ruta 19">
            <a:extLst>
              <a:ext uri="{FF2B5EF4-FFF2-40B4-BE49-F238E27FC236}">
                <a16:creationId xmlns:a16="http://schemas.microsoft.com/office/drawing/2014/main" id="{A8ABC526-B8FC-4A90-914E-ADEB8050BB12}"/>
              </a:ext>
            </a:extLst>
          </p:cNvPr>
          <p:cNvSpPr txBox="1"/>
          <p:nvPr/>
        </p:nvSpPr>
        <p:spPr>
          <a:xfrm>
            <a:off x="6096000" y="4259807"/>
            <a:ext cx="1678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Posterior: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581F3DBD-EC54-4278-90D8-DBA00BA69FC9}"/>
                  </a:ext>
                </a:extLst>
              </p:cNvPr>
              <p:cNvSpPr/>
              <p:nvPr/>
            </p:nvSpPr>
            <p:spPr>
              <a:xfrm>
                <a:off x="7565541" y="3996264"/>
                <a:ext cx="4626459" cy="956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581F3DBD-EC54-4278-90D8-DBA00BA69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41" y="3996264"/>
                <a:ext cx="4626459" cy="9567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FC3BFF5F-2025-4F93-99EF-613A2B272B6D}"/>
                  </a:ext>
                </a:extLst>
              </p:cNvPr>
              <p:cNvSpPr/>
              <p:nvPr/>
            </p:nvSpPr>
            <p:spPr>
              <a:xfrm>
                <a:off x="7578511" y="4235812"/>
                <a:ext cx="3388172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sv-SE" sz="25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Beta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0.5,30.5</m:t>
                          </m:r>
                          <m:r>
                            <a:rPr lang="sv-SE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FC3BFF5F-2025-4F93-99EF-613A2B272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511" y="4235812"/>
                <a:ext cx="3388172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3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13" grpId="0"/>
      <p:bldP spid="16" grpId="0"/>
      <p:bldP spid="17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58C4207-BC1C-42C7-9C53-8A34DEA1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going on?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53373B3-92F7-4829-BAFE-91BE508C3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we getting different answers?</a:t>
            </a:r>
          </a:p>
          <a:p>
            <a:endParaRPr lang="en-US" dirty="0"/>
          </a:p>
          <a:p>
            <a:r>
              <a:rPr lang="en-US" dirty="0"/>
              <a:t>Answer 1: Since a prior distribution was used we get different answers.</a:t>
            </a:r>
          </a:p>
          <a:p>
            <a:endParaRPr lang="en-US" dirty="0"/>
          </a:p>
          <a:p>
            <a:r>
              <a:rPr lang="en-US" dirty="0"/>
              <a:t>Answer 2: Different questions were answered: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4CFA2C83-4A3D-4B9B-8BAE-46531FCC0043}"/>
              </a:ext>
            </a:extLst>
          </p:cNvPr>
          <p:cNvSpPr txBox="1"/>
          <p:nvPr/>
        </p:nvSpPr>
        <p:spPr>
          <a:xfrm>
            <a:off x="1479522" y="4341244"/>
            <a:ext cx="567336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Frequentist question:</a:t>
            </a:r>
          </a:p>
          <a:p>
            <a:r>
              <a:rPr lang="en-US" sz="2500" dirty="0"/>
              <a:t>Assume the parameter is equal to the estimated value. What is the spread of the estimator if repeated experiments are carried out?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7B48E934-AAFF-4D48-A27B-FD2801EBFACF}"/>
              </a:ext>
            </a:extLst>
          </p:cNvPr>
          <p:cNvSpPr txBox="1"/>
          <p:nvPr/>
        </p:nvSpPr>
        <p:spPr>
          <a:xfrm>
            <a:off x="7875794" y="4341244"/>
            <a:ext cx="417745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/>
              <a:t>Bayesian question:</a:t>
            </a:r>
            <a:br>
              <a:rPr lang="en-US" sz="2500" u="sng" dirty="0"/>
            </a:br>
            <a:r>
              <a:rPr lang="en-US" sz="2500" dirty="0"/>
              <a:t>Given prior + data what is the probability for the parameter to be a certain value?</a:t>
            </a:r>
          </a:p>
        </p:txBody>
      </p:sp>
    </p:spTree>
    <p:extLst>
      <p:ext uri="{BB962C8B-B14F-4D97-AF65-F5344CB8AC3E}">
        <p14:creationId xmlns:p14="http://schemas.microsoft.com/office/powerpoint/2010/main" val="319711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D2AD01E-B4F1-4346-8456-EBBC0706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difference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36C750A-685D-4AC9-AEB4-51C16569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5859FF0-93D0-4BD0-8CDF-B0E4CF5C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92" y="1476560"/>
            <a:ext cx="6502300" cy="4890551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0D77A365-EF1F-44C2-B7B2-16474011E2FA}"/>
              </a:ext>
            </a:extLst>
          </p:cNvPr>
          <p:cNvSpPr/>
          <p:nvPr/>
        </p:nvSpPr>
        <p:spPr>
          <a:xfrm>
            <a:off x="6619642" y="6367111"/>
            <a:ext cx="33698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latin typeface="Roboto"/>
              </a:rPr>
              <a:t> Jake </a:t>
            </a:r>
            <a:r>
              <a:rPr lang="sv-SE" b="1" dirty="0" err="1">
                <a:latin typeface="Roboto"/>
              </a:rPr>
              <a:t>VanderPlas</a:t>
            </a:r>
            <a:r>
              <a:rPr lang="sv-SE" b="1" dirty="0">
                <a:latin typeface="Roboto"/>
              </a:rPr>
              <a:t>, </a:t>
            </a:r>
            <a:r>
              <a:rPr lang="sv-SE" b="1" dirty="0" err="1"/>
              <a:t>SciPy</a:t>
            </a:r>
            <a:r>
              <a:rPr lang="sv-SE" b="1" dirty="0"/>
              <a:t> 2014</a:t>
            </a:r>
          </a:p>
          <a:p>
            <a:endParaRPr lang="sv-SE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771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0232B0-192B-4EA8-AD05-F0A53654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more non-trivial example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6DEF7B2-95FC-41FB-85B1-64EB8115C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Jaynes Truncated Exponential:</a:t>
            </a:r>
          </a:p>
        </p:txBody>
      </p:sp>
      <p:pic>
        <p:nvPicPr>
          <p:cNvPr id="5122" name="Picture 2" descr="Image result for jaynes bayesian">
            <a:extLst>
              <a:ext uri="{FF2B5EF4-FFF2-40B4-BE49-F238E27FC236}">
                <a16:creationId xmlns:a16="http://schemas.microsoft.com/office/drawing/2014/main" id="{EB0CC08D-32F4-44BA-AE12-0FF9C9100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8" y="1264555"/>
            <a:ext cx="190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AE85838A-8082-4A45-937C-ED0F4037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327" y="3238330"/>
            <a:ext cx="5033814" cy="3774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DF7DC6E1-BCA6-40B8-880A-07AAA6102865}"/>
                  </a:ext>
                </a:extLst>
              </p:cNvPr>
              <p:cNvSpPr/>
              <p:nvPr/>
            </p:nvSpPr>
            <p:spPr>
              <a:xfrm>
                <a:off x="7211500" y="1563481"/>
                <a:ext cx="4592149" cy="12937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sv-SE" sz="3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sv-SE" sz="35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sv-SE" sz="3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DF7DC6E1-BCA6-40B8-880A-07AAA6102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500" y="1563481"/>
                <a:ext cx="4592149" cy="1293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Image result for ping pong ball in air jet">
            <a:extLst>
              <a:ext uri="{FF2B5EF4-FFF2-40B4-BE49-F238E27FC236}">
                <a16:creationId xmlns:a16="http://schemas.microsoft.com/office/drawing/2014/main" id="{966AB882-2EA1-460B-9529-C1416F32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2" y="3835541"/>
            <a:ext cx="1905001" cy="294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alaria">
            <a:extLst>
              <a:ext uri="{FF2B5EF4-FFF2-40B4-BE49-F238E27FC236}">
                <a16:creationId xmlns:a16="http://schemas.microsoft.com/office/drawing/2014/main" id="{FA64BE9F-2200-45AC-8E12-098A468B6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41" y="3812697"/>
            <a:ext cx="3951525" cy="29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5C03EDB0-1D2D-4283-9006-074E875E2767}"/>
                  </a:ext>
                </a:extLst>
              </p:cNvPr>
              <p:cNvSpPr/>
              <p:nvPr/>
            </p:nvSpPr>
            <p:spPr>
              <a:xfrm>
                <a:off x="2589212" y="2961331"/>
                <a:ext cx="5033814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000" dirty="0"/>
                  <a:t> is a unknown parameter</a:t>
                </a:r>
              </a:p>
            </p:txBody>
          </p:sp>
        </mc:Choice>
        <mc:Fallback xmlns="">
          <p:sp>
            <p:nvSpPr>
              <p:cNvPr id="5" name="Rektangel 4">
                <a:extLst>
                  <a:ext uri="{FF2B5EF4-FFF2-40B4-BE49-F238E27FC236}">
                    <a16:creationId xmlns:a16="http://schemas.microsoft.com/office/drawing/2014/main" id="{5C03EDB0-1D2D-4283-9006-074E875E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12" y="2961331"/>
                <a:ext cx="5033814" cy="553998"/>
              </a:xfrm>
              <a:prstGeom prst="rect">
                <a:avLst/>
              </a:prstGeom>
              <a:blipFill>
                <a:blip r:embed="rId7"/>
                <a:stretch>
                  <a:fillRect t="-14286" r="-2303" b="-32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70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57C16F6-8BBC-4BB2-A8B0-0430F530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74CAA025-724B-4E09-BA93-D48C4F07D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2925" y="2133600"/>
                <a:ext cx="8915400" cy="3777622"/>
              </a:xfrm>
            </p:spPr>
            <p:txBody>
              <a:bodyPr/>
              <a:lstStyle/>
              <a:p>
                <a:r>
                  <a:rPr lang="en-US" dirty="0"/>
                  <a:t>Experiment is carried out.</a:t>
                </a:r>
              </a:p>
              <a:p>
                <a:r>
                  <a:rPr lang="en-US" dirty="0"/>
                  <a:t>Sample size is N = 3</a:t>
                </a:r>
              </a:p>
              <a:p>
                <a:r>
                  <a:rPr lang="en-US" dirty="0"/>
                  <a:t>Small sample sizes better highlights methodological difference!</a:t>
                </a:r>
              </a:p>
              <a:p>
                <a:endParaRPr lang="en-US" dirty="0"/>
              </a:p>
              <a:p>
                <a:r>
                  <a:rPr lang="en-US" dirty="0"/>
                  <a:t>What can be said about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directly?</a:t>
                </a:r>
              </a:p>
              <a:p>
                <a:endParaRPr lang="en-US" dirty="0"/>
              </a:p>
              <a:p>
                <a:r>
                  <a:rPr lang="en-US" dirty="0"/>
                  <a:t>Key question for statistician: What is the lower bound?</a:t>
                </a:r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74CAA025-724B-4E09-BA93-D48C4F07D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2925" y="2133600"/>
                <a:ext cx="8915400" cy="3777622"/>
              </a:xfrm>
              <a:blipFill>
                <a:blip r:embed="rId2"/>
                <a:stretch>
                  <a:fillRect l="-478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979B6540-7B7C-4E3D-A800-76B0B64F4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402" y="268132"/>
            <a:ext cx="3278219" cy="17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E2224C15-823D-4F0C-8509-A3736C3B6F68}"/>
                  </a:ext>
                </a:extLst>
              </p:cNvPr>
              <p:cNvSpPr txBox="1"/>
              <p:nvPr/>
            </p:nvSpPr>
            <p:spPr>
              <a:xfrm>
                <a:off x="9046406" y="2133600"/>
                <a:ext cx="255095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v-SE" sz="3200" b="0" i="1" smtClean="0">
                          <a:latin typeface="Cambria Math" panose="02040503050406030204" pitchFamily="18" charset="0"/>
                        </a:rPr>
                        <m:t>=10, 11, 12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E2224C15-823D-4F0C-8509-A3736C3B6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406" y="2133600"/>
                <a:ext cx="255095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C9048B93-AB07-4486-B1EA-648A45A139F5}"/>
                  </a:ext>
                </a:extLst>
              </p:cNvPr>
              <p:cNvSpPr txBox="1"/>
              <p:nvPr/>
            </p:nvSpPr>
            <p:spPr>
              <a:xfrm>
                <a:off x="7295088" y="3609473"/>
                <a:ext cx="1474314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sv-SE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C9048B93-AB07-4486-B1EA-648A45A13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088" y="3609473"/>
                <a:ext cx="1474314" cy="53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50F2982A-A0E3-4562-A27B-32D10EA1DA76}"/>
                  </a:ext>
                </a:extLst>
              </p:cNvPr>
              <p:cNvSpPr txBox="1"/>
              <p:nvPr/>
            </p:nvSpPr>
            <p:spPr>
              <a:xfrm>
                <a:off x="5358843" y="5003532"/>
                <a:ext cx="2199577" cy="5386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?&lt;</m:t>
                      </m:r>
                      <m:r>
                        <a:rPr lang="en-US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sv-SE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50F2982A-A0E3-4562-A27B-32D10EA1D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843" y="5003532"/>
                <a:ext cx="2199577" cy="5386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B10B2E-5F78-4D30-ADAB-A18A83EB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Frequentism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A86F431E-EFB8-4B44-B76F-B714AA3E6B63}"/>
                  </a:ext>
                </a:extLst>
              </p:cNvPr>
              <p:cNvSpPr/>
              <p:nvPr/>
            </p:nvSpPr>
            <p:spPr>
              <a:xfrm>
                <a:off x="3394225" y="1753823"/>
                <a:ext cx="2363660" cy="653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35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A86F431E-EFB8-4B44-B76F-B714AA3E6B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25" y="1753823"/>
                <a:ext cx="2363660" cy="653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ruta 4">
            <a:extLst>
              <a:ext uri="{FF2B5EF4-FFF2-40B4-BE49-F238E27FC236}">
                <a16:creationId xmlns:a16="http://schemas.microsoft.com/office/drawing/2014/main" id="{51D2A372-0F2D-4016-BC5D-3C0C78465640}"/>
              </a:ext>
            </a:extLst>
          </p:cNvPr>
          <p:cNvSpPr txBox="1"/>
          <p:nvPr/>
        </p:nvSpPr>
        <p:spPr>
          <a:xfrm>
            <a:off x="7333995" y="1842084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ML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15FB978B-60B9-4A7B-9AF4-A03E78286B88}"/>
                  </a:ext>
                </a:extLst>
              </p:cNvPr>
              <p:cNvSpPr/>
              <p:nvPr/>
            </p:nvSpPr>
            <p:spPr>
              <a:xfrm>
                <a:off x="3394225" y="2512615"/>
                <a:ext cx="3807196" cy="653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35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type m:val="lin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15FB978B-60B9-4A7B-9AF4-A03E78286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25" y="2512615"/>
                <a:ext cx="3807196" cy="653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04C5C222-68F3-4F1E-8DFC-FF0A98293898}"/>
              </a:ext>
            </a:extLst>
          </p:cNvPr>
          <p:cNvSpPr txBox="1"/>
          <p:nvPr/>
        </p:nvSpPr>
        <p:spPr>
          <a:xfrm>
            <a:off x="7333995" y="2689138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Unbiased ML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ktangel 8">
                <a:extLst>
                  <a:ext uri="{FF2B5EF4-FFF2-40B4-BE49-F238E27FC236}">
                    <a16:creationId xmlns:a16="http://schemas.microsoft.com/office/drawing/2014/main" id="{A918EB54-BC40-4288-A7DA-67548DAFB212}"/>
                  </a:ext>
                </a:extLst>
              </p:cNvPr>
              <p:cNvSpPr/>
              <p:nvPr/>
            </p:nvSpPr>
            <p:spPr>
              <a:xfrm>
                <a:off x="3503510" y="2512615"/>
                <a:ext cx="1906227" cy="653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sv-SE" sz="3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sv-SE" sz="35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500" dirty="0"/>
                  <a:t> 9.67</a:t>
                </a:r>
              </a:p>
            </p:txBody>
          </p:sp>
        </mc:Choice>
        <mc:Fallback xmlns="">
          <p:sp>
            <p:nvSpPr>
              <p:cNvPr id="9" name="Rektangel 8">
                <a:extLst>
                  <a:ext uri="{FF2B5EF4-FFF2-40B4-BE49-F238E27FC236}">
                    <a16:creationId xmlns:a16="http://schemas.microsoft.com/office/drawing/2014/main" id="{A918EB54-BC40-4288-A7DA-67548DAFB2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510" y="2512615"/>
                <a:ext cx="1906227" cy="653577"/>
              </a:xfrm>
              <a:prstGeom prst="rect">
                <a:avLst/>
              </a:prstGeom>
              <a:blipFill>
                <a:blip r:embed="rId4"/>
                <a:stretch>
                  <a:fillRect t="-11215" r="-8013" b="-33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objekt 9">
            <a:extLst>
              <a:ext uri="{FF2B5EF4-FFF2-40B4-BE49-F238E27FC236}">
                <a16:creationId xmlns:a16="http://schemas.microsoft.com/office/drawing/2014/main" id="{07A4F5E4-187D-4118-98A6-5155A2C74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977" y="3289498"/>
            <a:ext cx="4759018" cy="3568502"/>
          </a:xfrm>
          <a:prstGeom prst="rect">
            <a:avLst/>
          </a:prstGeom>
        </p:spPr>
      </p:pic>
      <p:sp>
        <p:nvSpPr>
          <p:cNvPr id="11" name="textruta 10">
            <a:extLst>
              <a:ext uri="{FF2B5EF4-FFF2-40B4-BE49-F238E27FC236}">
                <a16:creationId xmlns:a16="http://schemas.microsoft.com/office/drawing/2014/main" id="{913DCCA7-DE14-4C59-9287-3509F87FC57C}"/>
              </a:ext>
            </a:extLst>
          </p:cNvPr>
          <p:cNvSpPr txBox="1"/>
          <p:nvPr/>
        </p:nvSpPr>
        <p:spPr>
          <a:xfrm>
            <a:off x="7647217" y="3863216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7D617BD2-FD95-4E09-A94F-DEEAC0139343}"/>
                  </a:ext>
                </a:extLst>
              </p:cNvPr>
              <p:cNvSpPr txBox="1"/>
              <p:nvPr/>
            </p:nvSpPr>
            <p:spPr>
              <a:xfrm>
                <a:off x="7647217" y="4819854"/>
                <a:ext cx="287194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9.34,10.57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7D617BD2-FD95-4E09-A94F-DEEAC0139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217" y="4819854"/>
                <a:ext cx="2871940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Image result for munch  horror">
            <a:extLst>
              <a:ext uri="{FF2B5EF4-FFF2-40B4-BE49-F238E27FC236}">
                <a16:creationId xmlns:a16="http://schemas.microsoft.com/office/drawing/2014/main" id="{06E19A78-C7E1-4CB6-99ED-BF9105CC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277" y="5530271"/>
            <a:ext cx="2521819" cy="126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64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3C0B0C-EA22-4AB7-BB37-07360594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BC28A6FE-CF39-4084-9370-789973FDB856}"/>
              </a:ext>
            </a:extLst>
          </p:cNvPr>
          <p:cNvSpPr txBox="1"/>
          <p:nvPr/>
        </p:nvSpPr>
        <p:spPr>
          <a:xfrm>
            <a:off x="1780690" y="1513767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What prior?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CC3A1FE-4804-4F11-ADCE-27F59A81378F}"/>
              </a:ext>
            </a:extLst>
          </p:cNvPr>
          <p:cNvSpPr txBox="1"/>
          <p:nvPr/>
        </p:nvSpPr>
        <p:spPr>
          <a:xfrm>
            <a:off x="5216698" y="1504269"/>
            <a:ext cx="61146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Translation symmetry in problem: Flat prior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718CC403-7A5B-4EE0-8BEE-4D0BB7B6C6B4}"/>
              </a:ext>
            </a:extLst>
          </p:cNvPr>
          <p:cNvSpPr txBox="1"/>
          <p:nvPr/>
        </p:nvSpPr>
        <p:spPr>
          <a:xfrm>
            <a:off x="1780690" y="2710140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Is that ok?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4E40EC5C-7C3A-4F58-B05A-03924B419DCA}"/>
              </a:ext>
            </a:extLst>
          </p:cNvPr>
          <p:cNvSpPr txBox="1"/>
          <p:nvPr/>
        </p:nvSpPr>
        <p:spPr>
          <a:xfrm>
            <a:off x="5216697" y="2771778"/>
            <a:ext cx="72095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Posterior will always be proper!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ktangel 8">
                <a:extLst>
                  <a:ext uri="{FF2B5EF4-FFF2-40B4-BE49-F238E27FC236}">
                    <a16:creationId xmlns:a16="http://schemas.microsoft.com/office/drawing/2014/main" id="{BF993064-E9B7-4FB4-945D-C9C13B8821B1}"/>
                  </a:ext>
                </a:extLst>
              </p:cNvPr>
              <p:cNvSpPr/>
              <p:nvPr/>
            </p:nvSpPr>
            <p:spPr>
              <a:xfrm>
                <a:off x="2075931" y="4266948"/>
                <a:ext cx="5725798" cy="15168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sv-SE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sv-SE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sv-SE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sv-SE" sz="25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func>
                                    <m:func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sv-SE" sz="25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sv-SE" sz="25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sv-SE" sz="2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sv-SE" sz="25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sv-SE" sz="2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sv-SE" sz="25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sv-SE" sz="25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sv-SE" sz="25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min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sv-SE" sz="2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func>
                                </m:den>
                              </m:f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sv-SE" sz="2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  <m:e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sv-SE" sz="2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9" name="Rektangel 8">
                <a:extLst>
                  <a:ext uri="{FF2B5EF4-FFF2-40B4-BE49-F238E27FC236}">
                    <a16:creationId xmlns:a16="http://schemas.microsoft.com/office/drawing/2014/main" id="{BF993064-E9B7-4FB4-945D-C9C13B882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931" y="4266948"/>
                <a:ext cx="5725798" cy="1516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ruta 9">
            <a:extLst>
              <a:ext uri="{FF2B5EF4-FFF2-40B4-BE49-F238E27FC236}">
                <a16:creationId xmlns:a16="http://schemas.microsoft.com/office/drawing/2014/main" id="{FB3E6655-CB26-4881-B1B6-00F5C448D59C}"/>
              </a:ext>
            </a:extLst>
          </p:cNvPr>
          <p:cNvSpPr txBox="1"/>
          <p:nvPr/>
        </p:nvSpPr>
        <p:spPr>
          <a:xfrm>
            <a:off x="2592925" y="3636006"/>
            <a:ext cx="61146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Using Bayes rule: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8C22F86F-40FB-48F6-8F04-D15EF49D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158" y="3455281"/>
            <a:ext cx="4078772" cy="3058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E42D36C0-C1F8-41B8-998C-B1731E8AA603}"/>
                  </a:ext>
                </a:extLst>
              </p:cNvPr>
              <p:cNvSpPr txBox="1"/>
              <p:nvPr/>
            </p:nvSpPr>
            <p:spPr>
              <a:xfrm>
                <a:off x="4544527" y="5975077"/>
                <a:ext cx="287194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9.00,10.00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E42D36C0-C1F8-41B8-998C-B1731E8AA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527" y="5975077"/>
                <a:ext cx="2871940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ruta 12">
            <a:extLst>
              <a:ext uri="{FF2B5EF4-FFF2-40B4-BE49-F238E27FC236}">
                <a16:creationId xmlns:a16="http://schemas.microsoft.com/office/drawing/2014/main" id="{2992C239-574F-40EE-8A84-07F2AF2329C1}"/>
              </a:ext>
            </a:extLst>
          </p:cNvPr>
          <p:cNvSpPr txBox="1"/>
          <p:nvPr/>
        </p:nvSpPr>
        <p:spPr>
          <a:xfrm>
            <a:off x="1528131" y="5913439"/>
            <a:ext cx="3131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credibility interval</a:t>
            </a:r>
          </a:p>
        </p:txBody>
      </p:sp>
    </p:spTree>
    <p:extLst>
      <p:ext uri="{BB962C8B-B14F-4D97-AF65-F5344CB8AC3E}">
        <p14:creationId xmlns:p14="http://schemas.microsoft.com/office/powerpoint/2010/main" val="305345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3EA6B0D-956C-49D0-B31A-1FE49F0E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4A8D5E7-5AF6-439B-AF5F-93B07B50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of talk: Compare Bayesian vs Frequentism for some simple examples.</a:t>
            </a:r>
          </a:p>
          <a:p>
            <a:endParaRPr lang="en-US" dirty="0"/>
          </a:p>
          <a:p>
            <a:r>
              <a:rPr lang="en-US" dirty="0"/>
              <a:t>Part 1: What question is Bayesian and Frequentist analysis answering?</a:t>
            </a:r>
          </a:p>
          <a:p>
            <a:endParaRPr lang="en-US" dirty="0"/>
          </a:p>
          <a:p>
            <a:r>
              <a:rPr lang="en-US" dirty="0"/>
              <a:t>Part 2: How to deal with nuisance parameters?</a:t>
            </a:r>
          </a:p>
        </p:txBody>
      </p:sp>
      <p:pic>
        <p:nvPicPr>
          <p:cNvPr id="2054" name="Picture 6" descr="Image result for questions">
            <a:extLst>
              <a:ext uri="{FF2B5EF4-FFF2-40B4-BE49-F238E27FC236}">
                <a16:creationId xmlns:a16="http://schemas.microsoft.com/office/drawing/2014/main" id="{373C6AAA-4012-412E-B7A5-64B0C632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8" y="2562530"/>
            <a:ext cx="2195874" cy="12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nuisance">
            <a:extLst>
              <a:ext uri="{FF2B5EF4-FFF2-40B4-BE49-F238E27FC236}">
                <a16:creationId xmlns:a16="http://schemas.microsoft.com/office/drawing/2014/main" id="{9ABEDF51-FA9E-44DD-B3A4-1CF5D5DF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8" y="3797709"/>
            <a:ext cx="2195874" cy="168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1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E867D4-F90B-4326-9639-F39A484B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frequentism wrong?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F97233B-1DCB-46CA-A9E5-A48B6678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No! It merely answers a question nobody at the lab asked.</a:t>
            </a:r>
          </a:p>
          <a:p>
            <a:endParaRPr lang="en-US" dirty="0"/>
          </a:p>
          <a:p>
            <a:r>
              <a:rPr lang="en-US" dirty="0"/>
              <a:t>What is then the use of the frequentist idea here?</a:t>
            </a:r>
          </a:p>
          <a:p>
            <a:endParaRPr lang="en-US" dirty="0"/>
          </a:p>
          <a:p>
            <a:r>
              <a:rPr lang="en-US" dirty="0"/>
              <a:t>If future studies were to be conducted, a frequentist analysis of the Bayesian procedure would be called for. </a:t>
            </a: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4A93420-06BD-4006-ABEA-D81E55BC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451" y="5059342"/>
            <a:ext cx="2540283" cy="135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l: höger 4">
            <a:extLst>
              <a:ext uri="{FF2B5EF4-FFF2-40B4-BE49-F238E27FC236}">
                <a16:creationId xmlns:a16="http://schemas.microsoft.com/office/drawing/2014/main" id="{E1F05F17-F84C-497D-A1E7-62B20E0A6B41}"/>
              </a:ext>
            </a:extLst>
          </p:cNvPr>
          <p:cNvSpPr/>
          <p:nvPr/>
        </p:nvSpPr>
        <p:spPr>
          <a:xfrm rot="20971736">
            <a:off x="5852159" y="4908708"/>
            <a:ext cx="952901" cy="45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l: höger 5">
            <a:extLst>
              <a:ext uri="{FF2B5EF4-FFF2-40B4-BE49-F238E27FC236}">
                <a16:creationId xmlns:a16="http://schemas.microsoft.com/office/drawing/2014/main" id="{50252168-D083-4B13-8451-D0B595BD96B6}"/>
              </a:ext>
            </a:extLst>
          </p:cNvPr>
          <p:cNvSpPr/>
          <p:nvPr/>
        </p:nvSpPr>
        <p:spPr>
          <a:xfrm>
            <a:off x="5913101" y="5865489"/>
            <a:ext cx="952901" cy="451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0DA487E8-3181-40A4-B90B-E62EA826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85" y="4511374"/>
            <a:ext cx="1750011" cy="93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7733B712-EED6-466E-A5A5-F9585FA6D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485" y="5674093"/>
            <a:ext cx="1750011" cy="93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56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6EAE0F-CD53-4F37-B94A-74E6EFB1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of part 1: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5A6F8FB-832C-4691-84EC-51901BE81628}"/>
              </a:ext>
            </a:extLst>
          </p:cNvPr>
          <p:cNvSpPr txBox="1">
            <a:spLocks/>
          </p:cNvSpPr>
          <p:nvPr/>
        </p:nvSpPr>
        <p:spPr>
          <a:xfrm>
            <a:off x="2589212" y="4059201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Bayesian analysis answers the question an experimentalist typically askes!</a:t>
            </a:r>
          </a:p>
        </p:txBody>
      </p:sp>
      <p:pic>
        <p:nvPicPr>
          <p:cNvPr id="5" name="Picture 6" descr="Image result for questions">
            <a:extLst>
              <a:ext uri="{FF2B5EF4-FFF2-40B4-BE49-F238E27FC236}">
                <a16:creationId xmlns:a16="http://schemas.microsoft.com/office/drawing/2014/main" id="{B43B7F6C-53EB-4652-BE04-38C34D25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28" y="1965126"/>
            <a:ext cx="3585768" cy="20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8C908E-370E-44E5-AC1E-C55900D2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2: How to deal with nuisance parameters?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14A755-0873-4517-A448-AF99D27FF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14" descr="Image result for nuisance">
            <a:extLst>
              <a:ext uri="{FF2B5EF4-FFF2-40B4-BE49-F238E27FC236}">
                <a16:creationId xmlns:a16="http://schemas.microsoft.com/office/drawing/2014/main" id="{51C3B400-0CF1-47F9-9097-59380FB6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79" y="3527550"/>
            <a:ext cx="4020809" cy="30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308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6BD837-5D9C-4972-A432-A7EBAAAC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example: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24BE05E0-50C1-4A2D-B1F4-361E2066E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 does the weight of an hour glass changes when sand falls?</a:t>
                </a:r>
              </a:p>
              <a:p>
                <a:r>
                  <a:rPr lang="en-US" dirty="0"/>
                  <a:t>Turns out: Slight increase due to deacceleration of the sand. </a:t>
                </a:r>
              </a:p>
              <a:p>
                <a:r>
                  <a:rPr lang="en-US" dirty="0"/>
                  <a:t>Effect is tiny but measurable</a:t>
                </a:r>
              </a:p>
              <a:p>
                <a:r>
                  <a:rPr lang="en-US" dirty="0"/>
                  <a:t>Non-neglectable experimental noise</a:t>
                </a:r>
              </a:p>
              <a:p>
                <a:endParaRPr lang="en-US" dirty="0"/>
              </a:p>
              <a:p>
                <a:r>
                  <a:rPr lang="en-US" dirty="0"/>
                  <a:t>Need for statistical modelling!</a:t>
                </a:r>
              </a:p>
              <a:p>
                <a:r>
                  <a:rPr lang="en-US" dirty="0"/>
                  <a:t>What can be said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Noise itself depends on equipment, uninteresting</a:t>
                </a:r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24BE05E0-50C1-4A2D-B1F4-361E2066E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Image result for weight of hourglass sand">
            <a:extLst>
              <a:ext uri="{FF2B5EF4-FFF2-40B4-BE49-F238E27FC236}">
                <a16:creationId xmlns:a16="http://schemas.microsoft.com/office/drawing/2014/main" id="{5B250ACD-CE48-420D-8180-47AACDEE5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734" y="3429000"/>
            <a:ext cx="2962878" cy="29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0910601D-3AB9-4D35-A1E3-759C46F16C03}"/>
                  </a:ext>
                </a:extLst>
              </p:cNvPr>
              <p:cNvSpPr txBox="1"/>
              <p:nvPr/>
            </p:nvSpPr>
            <p:spPr>
              <a:xfrm>
                <a:off x="8776232" y="2822257"/>
                <a:ext cx="23818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sv-SE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sv-SE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≈2000 </m:t>
                      </m:r>
                      <m:r>
                        <m:rPr>
                          <m:sty m:val="p"/>
                        </m:rPr>
                        <a:rPr lang="sv-SE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0910601D-3AB9-4D35-A1E3-759C46F16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232" y="2822257"/>
                <a:ext cx="23818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9A29D166-E3C5-4711-B54E-CC28AD3F74F5}"/>
                  </a:ext>
                </a:extLst>
              </p:cNvPr>
              <p:cNvSpPr txBox="1"/>
              <p:nvPr/>
            </p:nvSpPr>
            <p:spPr>
              <a:xfrm>
                <a:off x="7883297" y="6391878"/>
                <a:ext cx="4167740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sv-SE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v-SE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500" dirty="0"/>
                  <a:t>0.28, 0.29, 0.23, 0.25 g</a:t>
                </a:r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9A29D166-E3C5-4711-B54E-CC28AD3F7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297" y="6391878"/>
                <a:ext cx="4167740" cy="384721"/>
              </a:xfrm>
              <a:prstGeom prst="rect">
                <a:avLst/>
              </a:prstGeom>
              <a:blipFill>
                <a:blip r:embed="rId5"/>
                <a:stretch>
                  <a:fillRect t="-25397" r="-3947" b="-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tshållare för innehåll 2">
            <a:extLst>
              <a:ext uri="{FF2B5EF4-FFF2-40B4-BE49-F238E27FC236}">
                <a16:creationId xmlns:a16="http://schemas.microsoft.com/office/drawing/2014/main" id="{DC0C9AC4-DF35-411E-9A45-E5197BE33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US" dirty="0"/>
              <a:t>Complicated origin of the fluctuation, hard to do first principle model</a:t>
            </a:r>
          </a:p>
          <a:p>
            <a:r>
              <a:rPr lang="en-US" dirty="0"/>
              <a:t>Small data set, limited options.</a:t>
            </a:r>
          </a:p>
          <a:p>
            <a:r>
              <a:rPr lang="en-US" dirty="0"/>
              <a:t>Simple choice is to assumed normal distribution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519040" y="3712169"/>
                <a:ext cx="2691250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sv-SE" sz="3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sv-SE" sz="3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sv-SE" sz="3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sv-SE" sz="3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040" y="3712169"/>
                <a:ext cx="2691250" cy="6309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3785805" y="4953174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V="1">
            <a:off x="5864665" y="4343111"/>
            <a:ext cx="368891" cy="52096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C9FB03A8-1D25-4CF8-94B3-437F1467AC35}"/>
                  </a:ext>
                </a:extLst>
              </p:cNvPr>
              <p:cNvSpPr txBox="1"/>
              <p:nvPr/>
            </p:nvSpPr>
            <p:spPr>
              <a:xfrm>
                <a:off x="2505642" y="1427772"/>
                <a:ext cx="6718047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sv-SE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sv-SE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3500" dirty="0"/>
                  <a:t>0.28, 0.29, 0.23, 0.25 g</a:t>
                </a:r>
              </a:p>
            </p:txBody>
          </p:sp>
        </mc:Choice>
        <mc:Fallback xmlns="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C9FB03A8-1D25-4CF8-94B3-437F1467A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642" y="1427772"/>
                <a:ext cx="6718047" cy="538609"/>
              </a:xfrm>
              <a:prstGeom prst="rect">
                <a:avLst/>
              </a:prstGeom>
              <a:blipFill>
                <a:blip r:embed="rId3"/>
                <a:stretch>
                  <a:fillRect t="-25843" b="-48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8AEF6142-F58B-4DB5-A34C-1836AC442621}"/>
              </a:ext>
            </a:extLst>
          </p:cNvPr>
          <p:cNvCxnSpPr>
            <a:cxnSpLocks/>
          </p:cNvCxnSpPr>
          <p:nvPr/>
        </p:nvCxnSpPr>
        <p:spPr>
          <a:xfrm flipH="1" flipV="1">
            <a:off x="6862813" y="4215865"/>
            <a:ext cx="1068406" cy="62301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9910B039-09E9-4F5A-9CC7-46BA431662B6}"/>
              </a:ext>
            </a:extLst>
          </p:cNvPr>
          <p:cNvSpPr txBox="1"/>
          <p:nvPr/>
        </p:nvSpPr>
        <p:spPr>
          <a:xfrm>
            <a:off x="7534034" y="4865517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nuisance parameter</a:t>
            </a:r>
          </a:p>
        </p:txBody>
      </p:sp>
    </p:spTree>
    <p:extLst>
      <p:ext uri="{BB962C8B-B14F-4D97-AF65-F5344CB8AC3E}">
        <p14:creationId xmlns:p14="http://schemas.microsoft.com/office/powerpoint/2010/main" val="41201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6" grpId="0"/>
      <p:bldP spid="7" grpId="0"/>
      <p:bldP spid="8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27FEBC-260C-4317-8685-9B42FC44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B2F783DA-C155-4FE9-8394-CE3E1385E77A}"/>
              </a:ext>
            </a:extLst>
          </p:cNvPr>
          <p:cNvSpPr txBox="1"/>
          <p:nvPr/>
        </p:nvSpPr>
        <p:spPr>
          <a:xfrm>
            <a:off x="1549683" y="1470857"/>
            <a:ext cx="2329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prior?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B5AD5B5F-D177-4FC1-9C6D-D8001A36B2B3}"/>
                  </a:ext>
                </a:extLst>
              </p:cNvPr>
              <p:cNvSpPr txBox="1"/>
              <p:nvPr/>
            </p:nvSpPr>
            <p:spPr>
              <a:xfrm>
                <a:off x="4012147" y="1470857"/>
                <a:ext cx="663016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Flat in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500" dirty="0"/>
                  <a:t> due to translation symmetry </a:t>
                </a:r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B5AD5B5F-D177-4FC1-9C6D-D8001A36B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47" y="1470857"/>
                <a:ext cx="6630169" cy="477054"/>
              </a:xfrm>
              <a:prstGeom prst="rect">
                <a:avLst/>
              </a:prstGeom>
              <a:blipFill>
                <a:blip r:embed="rId2"/>
                <a:stretch>
                  <a:fillRect l="-1471" t="-1012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ruta 5">
                <a:extLst>
                  <a:ext uri="{FF2B5EF4-FFF2-40B4-BE49-F238E27FC236}">
                    <a16:creationId xmlns:a16="http://schemas.microsoft.com/office/drawing/2014/main" id="{B3210584-FA68-4296-9E2C-32E6CBA41667}"/>
                  </a:ext>
                </a:extLst>
              </p:cNvPr>
              <p:cNvSpPr txBox="1"/>
              <p:nvPr/>
            </p:nvSpPr>
            <p:spPr>
              <a:xfrm>
                <a:off x="4012147" y="1947911"/>
                <a:ext cx="663016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Flat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sv-SE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sv-SE" sz="25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sv-SE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func>
                  </m:oMath>
                </a14:m>
                <a:r>
                  <a:rPr lang="en-US" sz="2500" dirty="0"/>
                  <a:t> due to scale symmetry </a:t>
                </a:r>
              </a:p>
            </p:txBody>
          </p:sp>
        </mc:Choice>
        <mc:Fallback xmlns="">
          <p:sp>
            <p:nvSpPr>
              <p:cNvPr id="6" name="textruta 5">
                <a:extLst>
                  <a:ext uri="{FF2B5EF4-FFF2-40B4-BE49-F238E27FC236}">
                    <a16:creationId xmlns:a16="http://schemas.microsoft.com/office/drawing/2014/main" id="{B3210584-FA68-4296-9E2C-32E6CBA41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47" y="1947911"/>
                <a:ext cx="6630169" cy="477054"/>
              </a:xfrm>
              <a:prstGeom prst="rect">
                <a:avLst/>
              </a:prstGeom>
              <a:blipFill>
                <a:blip r:embed="rId3"/>
                <a:stretch>
                  <a:fillRect l="-1471" t="-11538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143DB018-ADCA-41CE-9032-A970A90A0919}"/>
                  </a:ext>
                </a:extLst>
              </p:cNvPr>
              <p:cNvSpPr txBox="1"/>
              <p:nvPr/>
            </p:nvSpPr>
            <p:spPr>
              <a:xfrm>
                <a:off x="2218322" y="1947911"/>
                <a:ext cx="601994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143DB018-ADCA-41CE-9032-A970A90A0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22" y="1947911"/>
                <a:ext cx="601994" cy="538609"/>
              </a:xfrm>
              <a:prstGeom prst="rect">
                <a:avLst/>
              </a:prstGeom>
              <a:blipFill>
                <a:blip r:embed="rId4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ruta 7">
            <a:extLst>
              <a:ext uri="{FF2B5EF4-FFF2-40B4-BE49-F238E27FC236}">
                <a16:creationId xmlns:a16="http://schemas.microsoft.com/office/drawing/2014/main" id="{48D8B4FC-5B62-465D-B9F6-5694339237FB}"/>
              </a:ext>
            </a:extLst>
          </p:cNvPr>
          <p:cNvSpPr txBox="1"/>
          <p:nvPr/>
        </p:nvSpPr>
        <p:spPr>
          <a:xfrm>
            <a:off x="1354670" y="2951946"/>
            <a:ext cx="2726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Joint Posterior: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11785A50-08FE-411D-9905-A789D3DC76AF}"/>
                  </a:ext>
                </a:extLst>
              </p:cNvPr>
              <p:cNvSpPr txBox="1"/>
              <p:nvPr/>
            </p:nvSpPr>
            <p:spPr>
              <a:xfrm>
                <a:off x="3782793" y="2582902"/>
                <a:ext cx="3699112" cy="12151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3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35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3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3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sv-SE" sz="3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3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sv-SE" sz="35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sv-SE" sz="3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sv-SE" sz="35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sz="3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11785A50-08FE-411D-9905-A789D3DC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793" y="2582902"/>
                <a:ext cx="3699112" cy="1215141"/>
              </a:xfrm>
              <a:prstGeom prst="rect">
                <a:avLst/>
              </a:prstGeom>
              <a:blipFill>
                <a:blip r:embed="rId5"/>
                <a:stretch>
                  <a:fillRect r="-113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ruta 9">
                <a:extLst>
                  <a:ext uri="{FF2B5EF4-FFF2-40B4-BE49-F238E27FC236}">
                    <a16:creationId xmlns:a16="http://schemas.microsoft.com/office/drawing/2014/main" id="{466AA0C5-190D-4AD6-A6E6-CD6C470C5404}"/>
                  </a:ext>
                </a:extLst>
              </p:cNvPr>
              <p:cNvSpPr txBox="1"/>
              <p:nvPr/>
            </p:nvSpPr>
            <p:spPr>
              <a:xfrm>
                <a:off x="1354670" y="3894426"/>
                <a:ext cx="272644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Posterior for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/>
                  <a:t>:</a:t>
                </a:r>
              </a:p>
            </p:txBody>
          </p:sp>
        </mc:Choice>
        <mc:Fallback xmlns="">
          <p:sp>
            <p:nvSpPr>
              <p:cNvPr id="10" name="textruta 9">
                <a:extLst>
                  <a:ext uri="{FF2B5EF4-FFF2-40B4-BE49-F238E27FC236}">
                    <a16:creationId xmlns:a16="http://schemas.microsoft.com/office/drawing/2014/main" id="{466AA0C5-190D-4AD6-A6E6-CD6C470C5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670" y="3894426"/>
                <a:ext cx="2726442" cy="477054"/>
              </a:xfrm>
              <a:prstGeom prst="rect">
                <a:avLst/>
              </a:prstGeom>
              <a:blipFill>
                <a:blip r:embed="rId6"/>
                <a:stretch>
                  <a:fillRect l="-3579" t="-11538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ktangel 10">
                <a:extLst>
                  <a:ext uri="{FF2B5EF4-FFF2-40B4-BE49-F238E27FC236}">
                    <a16:creationId xmlns:a16="http://schemas.microsoft.com/office/drawing/2014/main" id="{014609DA-3A6D-4172-86AE-C63C4DDAEAFF}"/>
                  </a:ext>
                </a:extLst>
              </p:cNvPr>
              <p:cNvSpPr/>
              <p:nvPr/>
            </p:nvSpPr>
            <p:spPr>
              <a:xfrm>
                <a:off x="0" y="4505635"/>
                <a:ext cx="12339147" cy="89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sv-SE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sz="2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sSup>
                                    <m:sSupPr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  <m: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sv-SE" sz="23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sv-SE" sz="23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sv-SE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sv-SE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sSup>
                                <m:sSupPr>
                                  <m:ctrlP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3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sv-SE" sz="2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sv-SE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sv-SE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sv-SE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sv-SE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sv-SE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sv-SE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num>
                            <m:den>
                              <m:f>
                                <m:fPr>
                                  <m:type m:val="lin"/>
                                  <m:ctrlPr>
                                    <a:rPr lang="sv-SE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sv-SE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sv-SE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Rektangel 10">
                <a:extLst>
                  <a:ext uri="{FF2B5EF4-FFF2-40B4-BE49-F238E27FC236}">
                    <a16:creationId xmlns:a16="http://schemas.microsoft.com/office/drawing/2014/main" id="{014609DA-3A6D-4172-86AE-C63C4DDAE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5635"/>
                <a:ext cx="12339147" cy="894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0803F4E6-B181-4D8F-A4FF-8F8964AE2DF5}"/>
                  </a:ext>
                </a:extLst>
              </p:cNvPr>
              <p:cNvSpPr txBox="1"/>
              <p:nvPr/>
            </p:nvSpPr>
            <p:spPr>
              <a:xfrm>
                <a:off x="4794541" y="5677072"/>
                <a:ext cx="260291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/>
                  <a:t>Posterior for </a:t>
                </a:r>
                <a14:m>
                  <m:oMath xmlns:m="http://schemas.openxmlformats.org/officeDocument/2006/math"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500" b="1" dirty="0"/>
                  <a:t> is a t-distribution!</a:t>
                </a:r>
              </a:p>
            </p:txBody>
          </p:sp>
        </mc:Choice>
        <mc:Fallback xmlns="">
          <p:sp>
            <p:nvSpPr>
              <p:cNvPr id="12" name="textruta 11">
                <a:extLst>
                  <a:ext uri="{FF2B5EF4-FFF2-40B4-BE49-F238E27FC236}">
                    <a16:creationId xmlns:a16="http://schemas.microsoft.com/office/drawing/2014/main" id="{0803F4E6-B181-4D8F-A4FF-8F8964AE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41" y="5677072"/>
                <a:ext cx="2602917" cy="861774"/>
              </a:xfrm>
              <a:prstGeom prst="rect">
                <a:avLst/>
              </a:prstGeom>
              <a:blipFill>
                <a:blip r:embed="rId8"/>
                <a:stretch>
                  <a:fillRect l="-3991" t="-5634" r="-5869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6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768E03B-095C-42E4-AD6B-B0B8F778D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on the “surprising” agreement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70C3B4-3C5D-40CE-AE50-09AFF7E60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 with normal models, Bayesian and Frequentist methods will yield same result if a reasonable uninformative prior is used.</a:t>
            </a:r>
          </a:p>
          <a:p>
            <a:r>
              <a:rPr lang="en-US" dirty="0"/>
              <a:t>Important examples include linear regression models. </a:t>
            </a:r>
          </a:p>
          <a:p>
            <a:endParaRPr lang="en-US" dirty="0"/>
          </a:p>
          <a:p>
            <a:r>
              <a:rPr lang="en-US" dirty="0"/>
              <a:t>However, the new results can be interpreted in in the Bayesian framework: Answering the questions we want!</a:t>
            </a:r>
          </a:p>
          <a:p>
            <a:r>
              <a:rPr lang="en-US" dirty="0"/>
              <a:t>Makes for smooth interaction with the frequentist majority. </a:t>
            </a:r>
          </a:p>
          <a:p>
            <a:endParaRPr lang="en-US" dirty="0"/>
          </a:p>
          <a:p>
            <a:r>
              <a:rPr lang="en-US" dirty="0"/>
              <a:t>Simple recipe to remove nuisance parameters: Integrate them out. No need for special sampling “tricks”. </a:t>
            </a:r>
          </a:p>
        </p:txBody>
      </p:sp>
    </p:spTree>
    <p:extLst>
      <p:ext uri="{BB962C8B-B14F-4D97-AF65-F5344CB8AC3E}">
        <p14:creationId xmlns:p14="http://schemas.microsoft.com/office/powerpoint/2010/main" val="303230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363EC3-FAE6-4B2D-B7F0-AD93439E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more non-trivial example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5CD1B2-332F-49FB-ADC6-A4D1AA5CE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analysis of pendulum motion</a:t>
            </a:r>
          </a:p>
          <a:p>
            <a:r>
              <a:rPr lang="en-US" dirty="0"/>
              <a:t>What is the accuracy of the tracking?</a:t>
            </a:r>
          </a:p>
          <a:p>
            <a:r>
              <a:rPr lang="en-US" dirty="0"/>
              <a:t>Hard to reproduce time series experiments!</a:t>
            </a:r>
          </a:p>
          <a:p>
            <a:r>
              <a:rPr lang="en-US" dirty="0"/>
              <a:t>Track multiple points on the object.</a:t>
            </a:r>
          </a:p>
          <a:p>
            <a:r>
              <a:rPr lang="en-US" dirty="0"/>
              <a:t>Angle of both points must be equal. </a:t>
            </a:r>
          </a:p>
        </p:txBody>
      </p:sp>
      <p:pic>
        <p:nvPicPr>
          <p:cNvPr id="15362" name="Picture 2" descr="Image result for tracker video analysis">
            <a:extLst>
              <a:ext uri="{FF2B5EF4-FFF2-40B4-BE49-F238E27FC236}">
                <a16:creationId xmlns:a16="http://schemas.microsoft.com/office/drawing/2014/main" id="{788ED4DB-8AC8-49D9-9A85-EC3AC6BD5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03" y="3790094"/>
            <a:ext cx="4966897" cy="27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E603B5B9-8332-472A-AE85-639F39DC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06" y="2866169"/>
            <a:ext cx="3238500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9D39933-E5AB-465C-9597-0E29D32E97A2}"/>
                  </a:ext>
                </a:extLst>
              </p:cNvPr>
              <p:cNvSpPr txBox="1"/>
              <p:nvPr/>
            </p:nvSpPr>
            <p:spPr>
              <a:xfrm>
                <a:off x="2954956" y="4740913"/>
                <a:ext cx="2974084" cy="1398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35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35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9D39933-E5AB-465C-9597-0E29D32E9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956" y="4740913"/>
                <a:ext cx="2974084" cy="13989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19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latshållare för innehåll 2">
                <a:extLst>
                  <a:ext uri="{FF2B5EF4-FFF2-40B4-BE49-F238E27FC236}">
                    <a16:creationId xmlns:a16="http://schemas.microsoft.com/office/drawing/2014/main" id="{DC0C9AC4-DF35-411E-9A45-E5197BE33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5385" y="3429000"/>
                <a:ext cx="8915400" cy="3777622"/>
              </a:xfrm>
            </p:spPr>
            <p:txBody>
              <a:bodyPr/>
              <a:lstStyle/>
              <a:p>
                <a:r>
                  <a:rPr lang="en-US" dirty="0"/>
                  <a:t>Goal is to determine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nuisance parameters</a:t>
                </a:r>
              </a:p>
              <a:p>
                <a:r>
                  <a:rPr lang="en-US" dirty="0"/>
                  <a:t>Data set is often vey large,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≈1000</m:t>
                    </m:r>
                  </m:oMath>
                </a14:m>
                <a:endParaRPr lang="sv-SE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Should be more then sufficient information to pin down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correct answer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Platshållare för innehåll 2">
                <a:extLst>
                  <a:ext uri="{FF2B5EF4-FFF2-40B4-BE49-F238E27FC236}">
                    <a16:creationId xmlns:a16="http://schemas.microsoft.com/office/drawing/2014/main" id="{DC0C9AC4-DF35-411E-9A45-E5197BE33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5385" y="3429000"/>
                <a:ext cx="8915400" cy="3777622"/>
              </a:xfrm>
              <a:blipFill>
                <a:blip r:embed="rId2"/>
                <a:stretch>
                  <a:fillRect l="-478" t="-969" r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8538312" y="1959598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>
            <a:off x="7534034" y="2162648"/>
            <a:ext cx="860263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8AEF6142-F58B-4DB5-A34C-1836AC442621}"/>
              </a:ext>
            </a:extLst>
          </p:cNvPr>
          <p:cNvCxnSpPr>
            <a:cxnSpLocks/>
          </p:cNvCxnSpPr>
          <p:nvPr/>
        </p:nvCxnSpPr>
        <p:spPr>
          <a:xfrm flipH="1">
            <a:off x="6927642" y="1590057"/>
            <a:ext cx="714816" cy="38956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ruta 17">
            <a:extLst>
              <a:ext uri="{FF2B5EF4-FFF2-40B4-BE49-F238E27FC236}">
                <a16:creationId xmlns:a16="http://schemas.microsoft.com/office/drawing/2014/main" id="{9910B039-09E9-4F5A-9CC7-46BA431662B6}"/>
              </a:ext>
            </a:extLst>
          </p:cNvPr>
          <p:cNvSpPr txBox="1"/>
          <p:nvPr/>
        </p:nvSpPr>
        <p:spPr>
          <a:xfrm>
            <a:off x="7709381" y="969000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nuisance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ruta 9">
                <a:extLst>
                  <a:ext uri="{FF2B5EF4-FFF2-40B4-BE49-F238E27FC236}">
                    <a16:creationId xmlns:a16="http://schemas.microsoft.com/office/drawing/2014/main" id="{319D82CB-EC16-467F-A1B8-5BDFCA2A73AB}"/>
                  </a:ext>
                </a:extLst>
              </p:cNvPr>
              <p:cNvSpPr txBox="1"/>
              <p:nvPr/>
            </p:nvSpPr>
            <p:spPr>
              <a:xfrm>
                <a:off x="4957135" y="1784839"/>
                <a:ext cx="2974084" cy="13989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3500" dirty="0"/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sv-SE" sz="3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sv-SE" sz="3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sv-SE" sz="3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3500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0" name="textruta 9">
                <a:extLst>
                  <a:ext uri="{FF2B5EF4-FFF2-40B4-BE49-F238E27FC236}">
                    <a16:creationId xmlns:a16="http://schemas.microsoft.com/office/drawing/2014/main" id="{319D82CB-EC16-467F-A1B8-5BDFCA2A7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135" y="1784839"/>
                <a:ext cx="2974084" cy="1398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3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420C9E3-4A59-41C2-B06D-39197C44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Frequentism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2E4A2D6-4FE2-4602-9DFB-5DC830D24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1068" y="1554376"/>
                <a:ext cx="8915400" cy="5189540"/>
              </a:xfrm>
            </p:spPr>
            <p:txBody>
              <a:bodyPr/>
              <a:lstStyle/>
              <a:p>
                <a:r>
                  <a:rPr lang="en-US" dirty="0"/>
                  <a:t>Standard recipe: Write down likelihood for ML estimate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Minimize all parameters simultaneously.</a:t>
                </a:r>
              </a:p>
              <a:p>
                <a:r>
                  <a:rPr lang="en-US" dirty="0"/>
                  <a:t>Nuisance parameters 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sv-S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Insert into likelihood</a:t>
                </a:r>
              </a:p>
              <a:p>
                <a:endParaRPr lang="en-US" dirty="0"/>
              </a:p>
              <a:p>
                <a:r>
                  <a:rPr lang="en-US" dirty="0"/>
                  <a:t>Estimator for </a:t>
                </a:r>
                <a14:m>
                  <m:oMath xmlns:m="http://schemas.openxmlformats.org/officeDocument/2006/math">
                    <m:r>
                      <a:rPr lang="sv-S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 consistent!</a:t>
                </a:r>
              </a:p>
              <a:p>
                <a:r>
                  <a:rPr lang="en-US" dirty="0"/>
                  <a:t>Known as the </a:t>
                </a:r>
                <a:r>
                  <a:rPr lang="en-US" dirty="0" err="1"/>
                  <a:t>Neyman</a:t>
                </a:r>
                <a:r>
                  <a:rPr lang="en-US" dirty="0"/>
                  <a:t>-Scott paradox</a:t>
                </a:r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2E4A2D6-4FE2-4602-9DFB-5DC830D24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1068" y="1554376"/>
                <a:ext cx="8915400" cy="5189540"/>
              </a:xfrm>
              <a:blipFill>
                <a:blip r:embed="rId2"/>
                <a:stretch>
                  <a:fillRect l="-478" t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397E17D8-13E9-4490-B30E-EC13C6C58D85}"/>
                  </a:ext>
                </a:extLst>
              </p:cNvPr>
              <p:cNvSpPr txBox="1"/>
              <p:nvPr/>
            </p:nvSpPr>
            <p:spPr>
              <a:xfrm>
                <a:off x="3345534" y="1946831"/>
                <a:ext cx="5795241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397E17D8-13E9-4490-B30E-EC13C6C5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534" y="1946831"/>
                <a:ext cx="579524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AB3DBC20-A4E3-4B83-929E-22F1D254E535}"/>
                  </a:ext>
                </a:extLst>
              </p:cNvPr>
              <p:cNvSpPr txBox="1"/>
              <p:nvPr/>
            </p:nvSpPr>
            <p:spPr>
              <a:xfrm>
                <a:off x="5223724" y="3780058"/>
                <a:ext cx="403860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AB3DBC20-A4E3-4B83-929E-22F1D254E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724" y="3780058"/>
                <a:ext cx="4038606" cy="891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ruta 5">
                <a:extLst>
                  <a:ext uri="{FF2B5EF4-FFF2-40B4-BE49-F238E27FC236}">
                    <a16:creationId xmlns:a16="http://schemas.microsoft.com/office/drawing/2014/main" id="{F349EC2C-0620-42DF-A9C9-C519D9EAF615}"/>
                  </a:ext>
                </a:extLst>
              </p:cNvPr>
              <p:cNvSpPr txBox="1"/>
              <p:nvPr/>
            </p:nvSpPr>
            <p:spPr>
              <a:xfrm>
                <a:off x="5403557" y="4681495"/>
                <a:ext cx="3483069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sv-SE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sv-SE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sv-SE" sz="25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v-SE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sv-SE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sv-SE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sv-SE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sv-SE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sv-SE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sv-SE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sv-SE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sv-SE" sz="2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sv-SE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ruta 5">
                <a:extLst>
                  <a:ext uri="{FF2B5EF4-FFF2-40B4-BE49-F238E27FC236}">
                    <a16:creationId xmlns:a16="http://schemas.microsoft.com/office/drawing/2014/main" id="{F349EC2C-0620-42DF-A9C9-C519D9EAF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57" y="4681495"/>
                <a:ext cx="3483069" cy="569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8C6ABDF1-E1AC-47DA-8E02-B97FE64CA725}"/>
                  </a:ext>
                </a:extLst>
              </p:cNvPr>
              <p:cNvSpPr txBox="1"/>
              <p:nvPr/>
            </p:nvSpPr>
            <p:spPr>
              <a:xfrm>
                <a:off x="4542593" y="5829989"/>
                <a:ext cx="3134255" cy="77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5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</m:fun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v-S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7" name="textruta 6">
                <a:extLst>
                  <a:ext uri="{FF2B5EF4-FFF2-40B4-BE49-F238E27FC236}">
                    <a16:creationId xmlns:a16="http://schemas.microsoft.com/office/drawing/2014/main" id="{8C6ABDF1-E1AC-47DA-8E02-B97FE64CA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93" y="5829989"/>
                <a:ext cx="3134255" cy="774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https://statistics.berkeley.edu/sites/default/files/styles/node_main/public/pages/scott_0.jpg?itok=TNm29b5K">
            <a:extLst>
              <a:ext uri="{FF2B5EF4-FFF2-40B4-BE49-F238E27FC236}">
                <a16:creationId xmlns:a16="http://schemas.microsoft.com/office/drawing/2014/main" id="{31ABC22C-C17E-4351-8D2C-423874FA0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39" y="3822132"/>
            <a:ext cx="19431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jerzy neyman">
            <a:extLst>
              <a:ext uri="{FF2B5EF4-FFF2-40B4-BE49-F238E27FC236}">
                <a16:creationId xmlns:a16="http://schemas.microsoft.com/office/drawing/2014/main" id="{480B8ABB-82D4-4A6C-9F59-E1284078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40" y="1207531"/>
            <a:ext cx="1943099" cy="25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8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A80E41-CD46-468F-9678-17768EF9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655A3ED-285C-4CC4-A6E0-EDA188DA3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8CF5D2-B225-4305-8B8B-3265835C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analysis: Bayesian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E35F558-1481-4F23-85B4-45A692B70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192" y="2456268"/>
            <a:ext cx="8915400" cy="3777622"/>
          </a:xfrm>
        </p:spPr>
        <p:txBody>
          <a:bodyPr/>
          <a:lstStyle/>
          <a:p>
            <a:r>
              <a:rPr lang="en-US" dirty="0"/>
              <a:t>Integrating away the nuisance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Resulting posterior has correct limiting behaviour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sign of paradox! 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B3CF33F-D8BF-4A39-A993-8DE505735021}"/>
              </a:ext>
            </a:extLst>
          </p:cNvPr>
          <p:cNvSpPr txBox="1"/>
          <p:nvPr/>
        </p:nvSpPr>
        <p:spPr>
          <a:xfrm>
            <a:off x="1643428" y="1594784"/>
            <a:ext cx="2726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Joint Posterior: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157EA7C3-0714-443C-886E-F501CDAA342D}"/>
                  </a:ext>
                </a:extLst>
              </p:cNvPr>
              <p:cNvSpPr txBox="1"/>
              <p:nvPr/>
            </p:nvSpPr>
            <p:spPr>
              <a:xfrm>
                <a:off x="4269559" y="1387451"/>
                <a:ext cx="617861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v-S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sv-S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157EA7C3-0714-443C-886E-F501CDAA3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559" y="1387451"/>
                <a:ext cx="6178614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8F34E599-2D4F-4BEC-B848-079526471FD7}"/>
                  </a:ext>
                </a:extLst>
              </p:cNvPr>
              <p:cNvSpPr txBox="1"/>
              <p:nvPr/>
            </p:nvSpPr>
            <p:spPr>
              <a:xfrm>
                <a:off x="1124414" y="2872339"/>
                <a:ext cx="1033186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sv-S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trlP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sv-S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func>
                            <m:func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sv-SE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1,</m:t>
                                                  </m:r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sv-S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sSup>
                                        <m:sSup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sv-SE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sv-SE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nary>
                      <m:r>
                        <a:rPr lang="sv-S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func>
                        <m:funcPr>
                          <m:ctrlPr>
                            <a:rPr lang="sv-S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sv-SE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sv-S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sv-S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sv-S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sv-SE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sv-S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8F34E599-2D4F-4BEC-B848-07952647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14" y="2872339"/>
                <a:ext cx="10331866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9CE0C71-5828-4C83-BB6E-4E557FC960FF}"/>
                  </a:ext>
                </a:extLst>
              </p:cNvPr>
              <p:cNvSpPr txBox="1"/>
              <p:nvPr/>
            </p:nvSpPr>
            <p:spPr>
              <a:xfrm>
                <a:off x="3876482" y="4564559"/>
                <a:ext cx="4439036" cy="698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5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5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sv-S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fun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sv-SE" sz="3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3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sv-SE" sz="3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9CE0C71-5828-4C83-BB6E-4E557FC96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482" y="4564559"/>
                <a:ext cx="4439036" cy="698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Rak pilkoppling 9">
            <a:extLst>
              <a:ext uri="{FF2B5EF4-FFF2-40B4-BE49-F238E27FC236}">
                <a16:creationId xmlns:a16="http://schemas.microsoft.com/office/drawing/2014/main" id="{0541E4D4-2D72-452E-81CA-C33912694C8E}"/>
              </a:ext>
            </a:extLst>
          </p:cNvPr>
          <p:cNvCxnSpPr>
            <a:cxnSpLocks/>
          </p:cNvCxnSpPr>
          <p:nvPr/>
        </p:nvCxnSpPr>
        <p:spPr>
          <a:xfrm flipH="1" flipV="1">
            <a:off x="8328911" y="3359462"/>
            <a:ext cx="635267" cy="127312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ruta 10">
            <a:extLst>
              <a:ext uri="{FF2B5EF4-FFF2-40B4-BE49-F238E27FC236}">
                <a16:creationId xmlns:a16="http://schemas.microsoft.com/office/drawing/2014/main" id="{ADE1F71A-712F-4A3B-B1BE-965F258DA66C}"/>
              </a:ext>
            </a:extLst>
          </p:cNvPr>
          <p:cNvSpPr txBox="1"/>
          <p:nvPr/>
        </p:nvSpPr>
        <p:spPr>
          <a:xfrm>
            <a:off x="8646544" y="4752965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 degrees of freedom lost</a:t>
            </a:r>
          </a:p>
        </p:txBody>
      </p:sp>
    </p:spTree>
    <p:extLst>
      <p:ext uri="{BB962C8B-B14F-4D97-AF65-F5344CB8AC3E}">
        <p14:creationId xmlns:p14="http://schemas.microsoft.com/office/powerpoint/2010/main" val="10846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8" grpId="0"/>
      <p:bldP spid="9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A22DF54-B824-4E58-9698-EFA39A3E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on the “surprising” disagreement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9DF538-33D5-458A-A8A2-B36205416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Strictly speaking more of a Maximum likelihood problem.</a:t>
            </a:r>
          </a:p>
          <a:p>
            <a:r>
              <a:rPr lang="en-US" dirty="0"/>
              <a:t>However still  awkward to distinguish between parameters and nuisance parameters in frequentism.</a:t>
            </a:r>
          </a:p>
          <a:p>
            <a:r>
              <a:rPr lang="en-US" dirty="0"/>
              <a:t>Recommended way to circumvent problem is to set up model without them. </a:t>
            </a:r>
          </a:p>
          <a:p>
            <a:r>
              <a:rPr lang="en-US" dirty="0"/>
              <a:t>Not always possible!</a:t>
            </a:r>
          </a:p>
          <a:p>
            <a:endParaRPr lang="en-US" dirty="0"/>
          </a:p>
          <a:p>
            <a:r>
              <a:rPr lang="en-US" dirty="0"/>
              <a:t>The act of marginalization gives Bayesian a simple tool to distinguish between parameters. </a:t>
            </a:r>
          </a:p>
          <a:p>
            <a:r>
              <a:rPr lang="en-US" dirty="0"/>
              <a:t>Uncertainty of nuisance parameters implicit in calculations .</a:t>
            </a:r>
          </a:p>
        </p:txBody>
      </p:sp>
    </p:spTree>
    <p:extLst>
      <p:ext uri="{BB962C8B-B14F-4D97-AF65-F5344CB8AC3E}">
        <p14:creationId xmlns:p14="http://schemas.microsoft.com/office/powerpoint/2010/main" val="26632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8C908E-370E-44E5-AC1E-C55900D2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part 2: How to deal with nuisance parameters?</a:t>
            </a:r>
          </a:p>
        </p:txBody>
      </p:sp>
      <p:pic>
        <p:nvPicPr>
          <p:cNvPr id="5" name="Picture 14" descr="Image result for nuisance">
            <a:extLst>
              <a:ext uri="{FF2B5EF4-FFF2-40B4-BE49-F238E27FC236}">
                <a16:creationId xmlns:a16="http://schemas.microsoft.com/office/drawing/2014/main" id="{51C3B400-0CF1-47F9-9097-59380FB6C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20" y="4495934"/>
            <a:ext cx="2666067" cy="204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35135DF0-5120-4830-B64B-F2554C93E46D}"/>
              </a:ext>
            </a:extLst>
          </p:cNvPr>
          <p:cNvSpPr txBox="1">
            <a:spLocks/>
          </p:cNvSpPr>
          <p:nvPr/>
        </p:nvSpPr>
        <p:spPr>
          <a:xfrm>
            <a:off x="2589211" y="3644542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Frequentist: Patchwork of special methods</a:t>
            </a:r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B5B84313-C87A-4981-9A79-823611BC2DEA}"/>
              </a:ext>
            </a:extLst>
          </p:cNvPr>
          <p:cNvSpPr txBox="1">
            <a:spLocks/>
          </p:cNvSpPr>
          <p:nvPr/>
        </p:nvSpPr>
        <p:spPr>
          <a:xfrm>
            <a:off x="2589210" y="4495934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Bayesian: Just integrate</a:t>
            </a:r>
          </a:p>
        </p:txBody>
      </p:sp>
    </p:spTree>
    <p:extLst>
      <p:ext uri="{BB962C8B-B14F-4D97-AF65-F5344CB8AC3E}">
        <p14:creationId xmlns:p14="http://schemas.microsoft.com/office/powerpoint/2010/main" val="376135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579255B-170F-4635-94EC-404839BE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A80213C-F0CF-4413-B062-2FAFD2E9C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42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49AE69D-E776-406E-BDF2-9828EE58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91B75DB-FB5F-4BA9-BF14-ADAD71D81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500" dirty="0"/>
              <a:t>Bayesian and Frequentist methodologies:</a:t>
            </a:r>
          </a:p>
          <a:p>
            <a:endParaRPr lang="en-US" sz="2500" dirty="0"/>
          </a:p>
          <a:p>
            <a:r>
              <a:rPr lang="en-US" sz="2500" dirty="0"/>
              <a:t>…Answers very different questions.</a:t>
            </a:r>
          </a:p>
          <a:p>
            <a:r>
              <a:rPr lang="en-US" sz="2500" dirty="0"/>
              <a:t>…Can give rather different answers even for simple problem.</a:t>
            </a:r>
          </a:p>
          <a:p>
            <a:r>
              <a:rPr lang="en-US" sz="2500" dirty="0"/>
              <a:t>…Provide very different frameworks for solving problems.</a:t>
            </a:r>
          </a:p>
          <a:p>
            <a:endParaRPr lang="en-US" sz="2500" dirty="0"/>
          </a:p>
          <a:p>
            <a:r>
              <a:rPr lang="en-US" sz="2500" dirty="0"/>
              <a:t>The full richness of statistics only becomes visible though the Bayesian lenses!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E9A4FA5-B9F5-47BF-BC59-59CAA6089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all for your time!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4305D644-FFC6-4412-B3F3-D2473186DB97}"/>
              </a:ext>
            </a:extLst>
          </p:cNvPr>
          <p:cNvSpPr txBox="1">
            <a:spLocks/>
          </p:cNvSpPr>
          <p:nvPr/>
        </p:nvSpPr>
        <p:spPr>
          <a:xfrm>
            <a:off x="5145088" y="2904169"/>
            <a:ext cx="8915399" cy="1468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858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5A1967-33E4-4F9D-9E61-0D38AD56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Mathematical Physicist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491238-C737-4E96-ADB6-6F57BC0C4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38554"/>
            <a:ext cx="8915400" cy="3777622"/>
          </a:xfrm>
        </p:spPr>
        <p:txBody>
          <a:bodyPr/>
          <a:lstStyle/>
          <a:p>
            <a:r>
              <a:rPr lang="en-US" dirty="0"/>
              <a:t>Physics in the context of statistics:</a:t>
            </a:r>
          </a:p>
          <a:p>
            <a:r>
              <a:rPr lang="en-US" dirty="0"/>
              <a:t>Most investigations are experimental (rather then observational)</a:t>
            </a:r>
          </a:p>
          <a:p>
            <a:r>
              <a:rPr lang="en-US" dirty="0"/>
              <a:t>Focus on effect estimation (rather then effect existence)</a:t>
            </a:r>
          </a:p>
          <a:p>
            <a:r>
              <a:rPr lang="en-US" dirty="0"/>
              <a:t>Advanced models &amp; simple analysis</a:t>
            </a:r>
          </a:p>
          <a:p>
            <a:r>
              <a:rPr lang="en-US" dirty="0"/>
              <a:t>Statistics has relatively weak standing</a:t>
            </a:r>
          </a:p>
          <a:p>
            <a:pPr lvl="1"/>
            <a:r>
              <a:rPr lang="en-US" dirty="0"/>
              <a:t>No formal statistical training</a:t>
            </a:r>
          </a:p>
        </p:txBody>
      </p:sp>
      <p:pic>
        <p:nvPicPr>
          <p:cNvPr id="2050" name="Picture 2" descr="Image result for particle collider carton lab">
            <a:extLst>
              <a:ext uri="{FF2B5EF4-FFF2-40B4-BE49-F238E27FC236}">
                <a16:creationId xmlns:a16="http://schemas.microsoft.com/office/drawing/2014/main" id="{8C9EF1C3-0AF1-4B08-9BE8-0F4E7497E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07" y="4160939"/>
            <a:ext cx="3852885" cy="251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avier Stokes equation">
            <a:extLst>
              <a:ext uri="{FF2B5EF4-FFF2-40B4-BE49-F238E27FC236}">
                <a16:creationId xmlns:a16="http://schemas.microsoft.com/office/drawing/2014/main" id="{E8178840-C754-4598-BFBB-20F8F19E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93" y="4822490"/>
            <a:ext cx="4085336" cy="108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BC7972CE-71FA-42A7-B2DB-7582CA7E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349" y="4160938"/>
            <a:ext cx="3347302" cy="251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74FF682-6486-45EB-80D4-46067C5E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245" y="682568"/>
            <a:ext cx="8911687" cy="1280890"/>
          </a:xfrm>
        </p:spPr>
        <p:txBody>
          <a:bodyPr/>
          <a:lstStyle/>
          <a:p>
            <a:r>
              <a:rPr lang="en-US" dirty="0"/>
              <a:t>Background: IYPT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B20CA7-34F7-4F3C-AF0D-E8B058F63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9245" y="1323013"/>
            <a:ext cx="8915400" cy="3777622"/>
          </a:xfrm>
        </p:spPr>
        <p:txBody>
          <a:bodyPr/>
          <a:lstStyle/>
          <a:p>
            <a:r>
              <a:rPr lang="en-US" dirty="0"/>
              <a:t>IYPT: International Young Physicists’ Tournament</a:t>
            </a:r>
          </a:p>
          <a:p>
            <a:r>
              <a:rPr lang="en-US" dirty="0"/>
              <a:t>A high school competition aimed at doing real physics research</a:t>
            </a:r>
          </a:p>
          <a:p>
            <a:r>
              <a:rPr lang="en-US" dirty="0"/>
              <a:t>Investigation of practical everyday phenomena.</a:t>
            </a:r>
          </a:p>
          <a:p>
            <a:r>
              <a:rPr lang="en-US" dirty="0"/>
              <a:t>Experimental and theoretical analysis required</a:t>
            </a:r>
          </a:p>
          <a:p>
            <a:r>
              <a:rPr lang="en-US" dirty="0"/>
              <a:t>How to compare? Statistics!</a:t>
            </a:r>
          </a:p>
          <a:p>
            <a:endParaRPr lang="en-US" dirty="0"/>
          </a:p>
        </p:txBody>
      </p:sp>
      <p:pic>
        <p:nvPicPr>
          <p:cNvPr id="1028" name="Picture 4" descr="Image result for IYPT">
            <a:extLst>
              <a:ext uri="{FF2B5EF4-FFF2-40B4-BE49-F238E27FC236}">
                <a16:creationId xmlns:a16="http://schemas.microsoft.com/office/drawing/2014/main" id="{7C6603D0-7CB4-49E7-A87C-9C91C47A0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7" y="3583026"/>
            <a:ext cx="3854502" cy="321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:\Mina dokument\IYPT 2012\7. Drawing pins\bilder\PICT0179.JPG">
            <a:extLst>
              <a:ext uri="{FF2B5EF4-FFF2-40B4-BE49-F238E27FC236}">
                <a16:creationId xmlns:a16="http://schemas.microsoft.com/office/drawing/2014/main" id="{74F7A3D7-B207-4A1E-9EDA-ACE6A85B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987" y="5138546"/>
            <a:ext cx="2108856" cy="1581642"/>
          </a:xfrm>
          <a:prstGeom prst="rect">
            <a:avLst/>
          </a:prstGeom>
          <a:noFill/>
        </p:spPr>
      </p:pic>
      <p:pic>
        <p:nvPicPr>
          <p:cNvPr id="11" name="Picture 3" descr="CIMG0476.JPG">
            <a:extLst>
              <a:ext uri="{FF2B5EF4-FFF2-40B4-BE49-F238E27FC236}">
                <a16:creationId xmlns:a16="http://schemas.microsoft.com/office/drawing/2014/main" id="{3104135B-8829-4411-BCA8-753E883C413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l="12486" r="12486"/>
          <a:stretch>
            <a:fillRect/>
          </a:stretch>
        </p:blipFill>
        <p:spPr>
          <a:xfrm>
            <a:off x="8100987" y="3029690"/>
            <a:ext cx="2108856" cy="210885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9702458-B79A-4550-A5B7-4BE9DF3D8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378" y="3742590"/>
            <a:ext cx="4187871" cy="279191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4BF28219-445D-4077-B64E-1F09D3029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2639" y="3835521"/>
            <a:ext cx="3690498" cy="20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2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8C908E-370E-44E5-AC1E-C55900D2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1: What question is Bayesian and Frequentist analysis answering?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A14A755-0873-4517-A448-AF99D27FF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 descr="Image result for questions">
            <a:extLst>
              <a:ext uri="{FF2B5EF4-FFF2-40B4-BE49-F238E27FC236}">
                <a16:creationId xmlns:a16="http://schemas.microsoft.com/office/drawing/2014/main" id="{6E68A5F9-C79B-42E3-8218-5FF48A8E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38" y="3675806"/>
            <a:ext cx="5068060" cy="28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77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EA9402-24A1-47E6-BCF0-27BD68B0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example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D643737-911A-4D69-B634-4C18E356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Bottle flipping: How to optimize?</a:t>
            </a:r>
          </a:p>
          <a:p>
            <a:r>
              <a:rPr lang="en-US" dirty="0"/>
              <a:t>Water level crucial: Lowers center of gravity</a:t>
            </a:r>
          </a:p>
          <a:p>
            <a:r>
              <a:rPr lang="en-US" dirty="0"/>
              <a:t>How to demonstrate the effect?</a:t>
            </a:r>
          </a:p>
          <a:p>
            <a:r>
              <a:rPr lang="en-US" dirty="0"/>
              <a:t>Dropping the bottle straight</a:t>
            </a:r>
          </a:p>
          <a:p>
            <a:r>
              <a:rPr lang="en-US" dirty="0"/>
              <a:t>Number of times standing up recorded</a:t>
            </a:r>
          </a:p>
        </p:txBody>
      </p:sp>
      <p:pic>
        <p:nvPicPr>
          <p:cNvPr id="3076" name="Picture 4" descr="Image result for bottle flip">
            <a:extLst>
              <a:ext uri="{FF2B5EF4-FFF2-40B4-BE49-F238E27FC236}">
                <a16:creationId xmlns:a16="http://schemas.microsoft.com/office/drawing/2014/main" id="{30215ADE-F43B-4158-8709-38579FD0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8" y="4368977"/>
            <a:ext cx="2399252" cy="239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ottle flip">
            <a:extLst>
              <a:ext uri="{FF2B5EF4-FFF2-40B4-BE49-F238E27FC236}">
                <a16:creationId xmlns:a16="http://schemas.microsoft.com/office/drawing/2014/main" id="{E444D384-2F09-44E9-B856-D116EAAB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875" y="4344947"/>
            <a:ext cx="3175812" cy="24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bottle flip">
            <a:extLst>
              <a:ext uri="{FF2B5EF4-FFF2-40B4-BE49-F238E27FC236}">
                <a16:creationId xmlns:a16="http://schemas.microsoft.com/office/drawing/2014/main" id="{2555A016-EAC1-4182-95AA-805AFA263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556" y="4344947"/>
            <a:ext cx="4192464" cy="24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7153716" y="1635695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716" y="1635695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56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962E7A-10ED-4D18-BBF1-E808135B1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599533"/>
            <a:ext cx="8911687" cy="1280890"/>
          </a:xfrm>
        </p:spPr>
        <p:txBody>
          <a:bodyPr/>
          <a:lstStyle/>
          <a:p>
            <a:r>
              <a:rPr lang="en-US" dirty="0"/>
              <a:t>Statistical analysis: Frequentism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/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i="0">
                          <a:latin typeface="Cambria Math" panose="02040503050406030204" pitchFamily="18" charset="0"/>
                        </a:rPr>
                        <m:t>successes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4" name="textruta 3">
                <a:extLst>
                  <a:ext uri="{FF2B5EF4-FFF2-40B4-BE49-F238E27FC236}">
                    <a16:creationId xmlns:a16="http://schemas.microsoft.com/office/drawing/2014/main" id="{12BEDA1F-95C5-4D93-A8AC-82928E454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880" y="1627149"/>
                <a:ext cx="2630430" cy="5386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/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sv-SE" sz="3500" b="0" i="0" smtClean="0">
                          <a:latin typeface="Cambria Math" panose="02040503050406030204" pitchFamily="18" charset="0"/>
                        </a:rPr>
                        <m:t>trials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5" name="textruta 4">
                <a:extLst>
                  <a:ext uri="{FF2B5EF4-FFF2-40B4-BE49-F238E27FC236}">
                    <a16:creationId xmlns:a16="http://schemas.microsoft.com/office/drawing/2014/main" id="{5F1D20A0-5ED7-4F30-AD83-50D0957B3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35" y="1638011"/>
                <a:ext cx="2095535" cy="5386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/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𝐵𝑖𝑛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sv-SE" sz="3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6" name="Rektangel 5">
                <a:extLst>
                  <a:ext uri="{FF2B5EF4-FFF2-40B4-BE49-F238E27FC236}">
                    <a16:creationId xmlns:a16="http://schemas.microsoft.com/office/drawing/2014/main" id="{8D0D25B0-A2C0-4B4D-8E77-42E123105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65" y="2277097"/>
                <a:ext cx="273106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ruta 6">
            <a:extLst>
              <a:ext uri="{FF2B5EF4-FFF2-40B4-BE49-F238E27FC236}">
                <a16:creationId xmlns:a16="http://schemas.microsoft.com/office/drawing/2014/main" id="{79E06D1B-9358-4CDF-B11A-2FE54A7DB2AA}"/>
              </a:ext>
            </a:extLst>
          </p:cNvPr>
          <p:cNvSpPr txBox="1"/>
          <p:nvPr/>
        </p:nvSpPr>
        <p:spPr>
          <a:xfrm>
            <a:off x="7048768" y="3323086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Unknown parameter</a:t>
            </a:r>
          </a:p>
        </p:txBody>
      </p:sp>
      <p:cxnSp>
        <p:nvCxnSpPr>
          <p:cNvPr id="9" name="Rak pilkoppling 8">
            <a:extLst>
              <a:ext uri="{FF2B5EF4-FFF2-40B4-BE49-F238E27FC236}">
                <a16:creationId xmlns:a16="http://schemas.microsoft.com/office/drawing/2014/main" id="{E359EE4E-C66D-4105-A575-71123A031582}"/>
              </a:ext>
            </a:extLst>
          </p:cNvPr>
          <p:cNvCxnSpPr>
            <a:cxnSpLocks/>
          </p:cNvCxnSpPr>
          <p:nvPr/>
        </p:nvCxnSpPr>
        <p:spPr>
          <a:xfrm flipH="1" flipV="1">
            <a:off x="7048768" y="2898528"/>
            <a:ext cx="412766" cy="424558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1114B7AB-3FD0-4115-8CAF-2D0AEE7920CF}"/>
                  </a:ext>
                </a:extLst>
              </p:cNvPr>
              <p:cNvSpPr/>
              <p:nvPr/>
            </p:nvSpPr>
            <p:spPr>
              <a:xfrm>
                <a:off x="3654107" y="3711514"/>
                <a:ext cx="1489126" cy="1011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sv-SE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sv-SE" sz="3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sz="3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1114B7AB-3FD0-4115-8CAF-2D0AEE7920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107" y="3711514"/>
                <a:ext cx="1489126" cy="1011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/>
              <p:nvPr/>
            </p:nvSpPr>
            <p:spPr>
              <a:xfrm>
                <a:off x="1686330" y="5008483"/>
                <a:ext cx="6088270" cy="1260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sv-SE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sv-SE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sv-SE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v-SE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sv-SE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rad>
                          <m:acc>
                            <m:accPr>
                              <m:chr m:val="̂"/>
                              <m:ctrlPr>
                                <a:rPr lang="sv-SE" sz="2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sv-SE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sv-SE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̂"/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sv-SE" sz="25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sv-SE" sz="25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</m:d>
                                </m:num>
                                <m:den>
                                  <m:r>
                                    <a:rPr lang="sv-SE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3" name="textruta 2">
                <a:extLst>
                  <a:ext uri="{FF2B5EF4-FFF2-40B4-BE49-F238E27FC236}">
                    <a16:creationId xmlns:a16="http://schemas.microsoft.com/office/drawing/2014/main" id="{0F50646B-1CDC-487C-A24F-97E1EBF3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330" y="5008483"/>
                <a:ext cx="6088270" cy="12600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ruta 9">
            <a:extLst>
              <a:ext uri="{FF2B5EF4-FFF2-40B4-BE49-F238E27FC236}">
                <a16:creationId xmlns:a16="http://schemas.microsoft.com/office/drawing/2014/main" id="{EC3BC155-10E3-4B27-9E63-73861869658E}"/>
              </a:ext>
            </a:extLst>
          </p:cNvPr>
          <p:cNvSpPr txBox="1"/>
          <p:nvPr/>
        </p:nvSpPr>
        <p:spPr>
          <a:xfrm>
            <a:off x="5372368" y="4085807"/>
            <a:ext cx="3939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ML Estimator</a:t>
            </a:r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CC09A586-25E0-4FEC-9DEB-C7959E9D19E0}"/>
              </a:ext>
            </a:extLst>
          </p:cNvPr>
          <p:cNvSpPr txBox="1"/>
          <p:nvPr/>
        </p:nvSpPr>
        <p:spPr>
          <a:xfrm>
            <a:off x="8006711" y="5302424"/>
            <a:ext cx="3939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95 %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9979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Slinga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756</TotalTime>
  <Words>1245</Words>
  <Application>Microsoft Macintosh PowerPoint</Application>
  <PresentationFormat>Widescreen</PresentationFormat>
  <Paragraphs>248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Cambria Math</vt:lpstr>
      <vt:lpstr>Century Gothic</vt:lpstr>
      <vt:lpstr>Roboto</vt:lpstr>
      <vt:lpstr>Wingdings 3</vt:lpstr>
      <vt:lpstr>Slinga</vt:lpstr>
      <vt:lpstr>Bayesian vs. Frequentism</vt:lpstr>
      <vt:lpstr>Overview:</vt:lpstr>
      <vt:lpstr>Background</vt:lpstr>
      <vt:lpstr>Background: Mathematical Physicist</vt:lpstr>
      <vt:lpstr>Background: IYPT</vt:lpstr>
      <vt:lpstr>Part 1: What question is Bayesian and Frequentist analysis answering?</vt:lpstr>
      <vt:lpstr>A first example</vt:lpstr>
      <vt:lpstr>Statistical analysis</vt:lpstr>
      <vt:lpstr>Statistical analysis: Frequentism</vt:lpstr>
      <vt:lpstr>Statistical analysis: Frequentism</vt:lpstr>
      <vt:lpstr>Statistical analysis: Bayesian</vt:lpstr>
      <vt:lpstr>Statistical analysis: Bayesian</vt:lpstr>
      <vt:lpstr>Statistical analysis: Bayesian</vt:lpstr>
      <vt:lpstr>What's going on?</vt:lpstr>
      <vt:lpstr>Visualization of the difference</vt:lpstr>
      <vt:lpstr>A slightly more non-trivial example</vt:lpstr>
      <vt:lpstr>Result of experiments</vt:lpstr>
      <vt:lpstr>Statistical analysis: Frequentism</vt:lpstr>
      <vt:lpstr>Statistical analysis: Bayesian</vt:lpstr>
      <vt:lpstr>Is frequentism wrong?</vt:lpstr>
      <vt:lpstr>Conclusion of part 1:</vt:lpstr>
      <vt:lpstr>Part 2: How to deal with nuisance parameters?</vt:lpstr>
      <vt:lpstr>A first example: </vt:lpstr>
      <vt:lpstr>Statistical analysis</vt:lpstr>
      <vt:lpstr>Statistical analysis: Bayesian</vt:lpstr>
      <vt:lpstr>Comment on the “surprising” agreement</vt:lpstr>
      <vt:lpstr>A slightly more non-trivial example</vt:lpstr>
      <vt:lpstr>Statistical analysis</vt:lpstr>
      <vt:lpstr>Statistical analysis: Frequentism</vt:lpstr>
      <vt:lpstr>Statistical analysis: Bayesian</vt:lpstr>
      <vt:lpstr>Comment on the “surprising” disagreement </vt:lpstr>
      <vt:lpstr>Conclusion part 2: How to deal with nuisance parameters?</vt:lpstr>
      <vt:lpstr>Summary</vt:lpstr>
      <vt:lpstr>Summary</vt:lpstr>
      <vt:lpstr>Thank you all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vs. Frequentism</dc:title>
  <dc:creator>Jakob Lavröd</dc:creator>
  <cp:lastModifiedBy>Rasmus Bååth</cp:lastModifiedBy>
  <cp:revision>85</cp:revision>
  <dcterms:created xsi:type="dcterms:W3CDTF">2019-04-23T06:35:11Z</dcterms:created>
  <dcterms:modified xsi:type="dcterms:W3CDTF">2019-05-07T11:56:12Z</dcterms:modified>
</cp:coreProperties>
</file>